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5" r:id="rId8"/>
    <p:sldMasterId id="2147484249" r:id="rId9"/>
    <p:sldMasterId id="2147484283" r:id="rId10"/>
    <p:sldMasterId id="2147484298" r:id="rId11"/>
  </p:sldMasterIdLst>
  <p:notesMasterIdLst>
    <p:notesMasterId r:id="rId41"/>
  </p:notesMasterIdLst>
  <p:handoutMasterIdLst>
    <p:handoutMasterId r:id="rId42"/>
  </p:handoutMasterIdLst>
  <p:sldIdLst>
    <p:sldId id="327" r:id="rId12"/>
    <p:sldId id="354" r:id="rId13"/>
    <p:sldId id="331" r:id="rId14"/>
    <p:sldId id="365" r:id="rId15"/>
    <p:sldId id="360" r:id="rId16"/>
    <p:sldId id="400" r:id="rId17"/>
    <p:sldId id="406" r:id="rId18"/>
    <p:sldId id="407" r:id="rId19"/>
    <p:sldId id="408" r:id="rId20"/>
    <p:sldId id="409" r:id="rId21"/>
    <p:sldId id="431" r:id="rId22"/>
    <p:sldId id="413" r:id="rId23"/>
    <p:sldId id="414" r:id="rId24"/>
    <p:sldId id="430" r:id="rId25"/>
    <p:sldId id="416" r:id="rId26"/>
    <p:sldId id="417" r:id="rId27"/>
    <p:sldId id="429" r:id="rId28"/>
    <p:sldId id="420" r:id="rId29"/>
    <p:sldId id="421" r:id="rId30"/>
    <p:sldId id="422" r:id="rId31"/>
    <p:sldId id="428" r:id="rId32"/>
    <p:sldId id="424" r:id="rId33"/>
    <p:sldId id="425" r:id="rId34"/>
    <p:sldId id="357" r:id="rId35"/>
    <p:sldId id="427" r:id="rId36"/>
    <p:sldId id="389" r:id="rId37"/>
    <p:sldId id="402" r:id="rId38"/>
    <p:sldId id="403" r:id="rId39"/>
    <p:sldId id="398" r:id="rId40"/>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DC3C00"/>
    <a:srgbClr val="D2D2D2"/>
    <a:srgbClr val="A0A0A0"/>
    <a:srgbClr val="68217A"/>
    <a:srgbClr val="EB3C00"/>
    <a:srgbClr val="2D82FF"/>
    <a:srgbClr val="0088EE"/>
    <a:srgbClr val="0042AC"/>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49812" autoAdjust="0"/>
  </p:normalViewPr>
  <p:slideViewPr>
    <p:cSldViewPr snapToGrid="0">
      <p:cViewPr varScale="1">
        <p:scale>
          <a:sx n="47" d="100"/>
          <a:sy n="47" d="100"/>
        </p:scale>
        <p:origin x="1644" y="32"/>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75222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09736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t>
            </a:r>
            <a:r>
              <a:rPr lang="en-US" dirty="0" err="1" smtClean="0"/>
              <a:t>xcode</a:t>
            </a:r>
            <a:r>
              <a:rPr lang="en-US" dirty="0" smtClean="0"/>
              <a:t> and O365 native app if you have a MAC…else show:</a:t>
            </a:r>
          </a:p>
          <a:p>
            <a:r>
              <a:rPr lang="en-US" baseline="0" dirty="0" smtClean="0"/>
              <a:t>ADAL for Android on GitHub: </a:t>
            </a:r>
            <a:r>
              <a:rPr lang="en-US" sz="918" kern="1200" dirty="0" smtClean="0">
                <a:solidFill>
                  <a:schemeClr val="tx1"/>
                </a:solidFill>
                <a:latin typeface="Segoe UI Light" pitchFamily="34" charset="0"/>
                <a:ea typeface="+mn-ea"/>
                <a:cs typeface="+mn-cs"/>
              </a:rPr>
              <a:t>https://github.com/AzureAD/azure-activedirectory-library-for-objc</a:t>
            </a:r>
            <a:endParaRPr lang="en-US" baseline="0" dirty="0" smtClean="0"/>
          </a:p>
          <a:p>
            <a:r>
              <a:rPr lang="en-US" baseline="0" dirty="0" smtClean="0"/>
              <a:t>Office 365 SDK for Android on GitHub: </a:t>
            </a:r>
            <a:r>
              <a:rPr lang="en-US" sz="918" kern="1200" dirty="0" smtClean="0">
                <a:solidFill>
                  <a:schemeClr val="tx1"/>
                </a:solidFill>
                <a:latin typeface="Segoe UI Light" pitchFamily="34" charset="0"/>
                <a:ea typeface="+mn-ea"/>
                <a:cs typeface="+mn-cs"/>
              </a:rPr>
              <a:t>https://github.com/OfficeDev/Office-365-SDK-for-iOS</a:t>
            </a:r>
            <a:endParaRPr lang="en-US" dirty="0"/>
          </a:p>
        </p:txBody>
      </p:sp>
      <p:sp>
        <p:nvSpPr>
          <p:cNvPr id="4" name="Date Placeholder 3"/>
          <p:cNvSpPr>
            <a:spLocks noGrp="1"/>
          </p:cNvSpPr>
          <p:nvPr>
            <p:ph type="dt" idx="10"/>
          </p:nvPr>
        </p:nvSpPr>
        <p:spPr/>
        <p:txBody>
          <a:bodyPr/>
          <a:lstStyle/>
          <a:p>
            <a:fld id="{E9C57033-2600-4B8F-8F68-99F577D006C9}"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44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10/5/2015 9:10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90700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69217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85581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Cordova from Visual Studio 2015:</a:t>
            </a:r>
          </a:p>
          <a:p>
            <a:pPr marL="171450" indent="-171450">
              <a:buFontTx/>
              <a:buChar char="-"/>
            </a:pPr>
            <a:r>
              <a:rPr lang="en-US" baseline="0" dirty="0" smtClean="0"/>
              <a:t>add connected service</a:t>
            </a:r>
          </a:p>
          <a:p>
            <a:pPr marL="171450" indent="-171450">
              <a:buFontTx/>
              <a:buChar char="-"/>
            </a:pPr>
            <a:r>
              <a:rPr lang="en-US" baseline="0" dirty="0" smtClean="0"/>
              <a:t>Show scripts that get pulled in</a:t>
            </a:r>
          </a:p>
          <a:p>
            <a:pPr marL="171450" indent="-171450">
              <a:buFontTx/>
              <a:buChar char="-"/>
            </a:pPr>
            <a:r>
              <a:rPr lang="en-US" baseline="0" dirty="0" smtClean="0"/>
              <a:t>Show settings.js that contains the app details</a:t>
            </a:r>
          </a:p>
          <a:p>
            <a:pPr marL="171450" indent="-171450">
              <a:buFontTx/>
              <a:buChar char="-"/>
            </a:pPr>
            <a:r>
              <a:rPr lang="en-US" baseline="0" dirty="0" smtClean="0"/>
              <a:t>Show o365loader.js that bootstraps all the other scripts</a:t>
            </a:r>
          </a:p>
          <a:p>
            <a:pPr marL="171450" indent="-171450">
              <a:buFontTx/>
              <a:buChar char="-"/>
            </a:pPr>
            <a:endParaRPr lang="en-US" baseline="0" dirty="0" smtClean="0"/>
          </a:p>
          <a:p>
            <a:pPr marL="0" indent="0">
              <a:buFontTx/>
              <a:buNone/>
            </a:pPr>
            <a:r>
              <a:rPr lang="en-US" baseline="0" dirty="0" smtClean="0"/>
              <a:t>Good completed app to demo: </a:t>
            </a:r>
            <a:r>
              <a:rPr lang="en-US" sz="918" kern="1200" dirty="0" smtClean="0">
                <a:solidFill>
                  <a:schemeClr val="tx1"/>
                </a:solidFill>
                <a:latin typeface="Segoe UI Light" pitchFamily="34" charset="0"/>
                <a:ea typeface="+mn-ea"/>
                <a:cs typeface="+mn-cs"/>
              </a:rPr>
              <a:t>https://github.com/OfficeDev/Contacts-API-Mobile-App-with-Cordova-and-Ionic</a:t>
            </a:r>
            <a:endParaRPr lang="en-US" baseline="0" dirty="0" smtClean="0"/>
          </a:p>
        </p:txBody>
      </p:sp>
      <p:sp>
        <p:nvSpPr>
          <p:cNvPr id="4" name="Date Placeholder 3"/>
          <p:cNvSpPr>
            <a:spLocks noGrp="1"/>
          </p:cNvSpPr>
          <p:nvPr>
            <p:ph type="dt" idx="10"/>
          </p:nvPr>
        </p:nvSpPr>
        <p:spPr/>
        <p:txBody>
          <a:bodyPr/>
          <a:lstStyle/>
          <a:p>
            <a:fld id="{3D565717-F80C-4EE2-BEC9-C4235E327670}"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4606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311683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12287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t>
            </a:r>
            <a:r>
              <a:rPr lang="en-US" dirty="0" err="1" smtClean="0"/>
              <a:t>Xamrin</a:t>
            </a:r>
            <a:r>
              <a:rPr lang="en-US" dirty="0" smtClean="0"/>
              <a:t> project in Visual Studio…show forms options between native and </a:t>
            </a:r>
            <a:r>
              <a:rPr lang="en-US" dirty="0" err="1" smtClean="0"/>
              <a:t>Xamarin</a:t>
            </a:r>
            <a:r>
              <a:rPr lang="en-US" dirty="0" smtClean="0"/>
              <a:t> Forms</a:t>
            </a:r>
          </a:p>
          <a:p>
            <a:r>
              <a:rPr lang="en-US" dirty="0" smtClean="0"/>
              <a:t>Add </a:t>
            </a:r>
            <a:r>
              <a:rPr lang="en-US" smtClean="0"/>
              <a:t>connected service</a:t>
            </a:r>
          </a:p>
        </p:txBody>
      </p:sp>
      <p:sp>
        <p:nvSpPr>
          <p:cNvPr id="4" name="Date Placeholder 3"/>
          <p:cNvSpPr>
            <a:spLocks noGrp="1"/>
          </p:cNvSpPr>
          <p:nvPr>
            <p:ph type="dt" idx="10"/>
          </p:nvPr>
        </p:nvSpPr>
        <p:spPr/>
        <p:txBody>
          <a:bodyPr/>
          <a:lstStyle/>
          <a:p>
            <a:fld id="{946D9A58-D81A-4097-9F21-1358540663FE}"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253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816290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549635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10/5/2015 9:10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14898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7768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971875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UWP with Web Account Manager: </a:t>
            </a:r>
            <a:r>
              <a:rPr lang="en-US" sz="918" kern="1200" dirty="0" smtClean="0">
                <a:solidFill>
                  <a:schemeClr val="tx1"/>
                </a:solidFill>
                <a:latin typeface="Segoe UI Light" pitchFamily="34" charset="0"/>
                <a:ea typeface="+mn-ea"/>
                <a:cs typeface="+mn-cs"/>
              </a:rPr>
              <a:t>https://github.com/OfficeDev/MyFiles-API-Win10_UWP</a:t>
            </a:r>
          </a:p>
          <a:p>
            <a:endParaRPr lang="en-US" dirty="0"/>
          </a:p>
        </p:txBody>
      </p:sp>
      <p:sp>
        <p:nvSpPr>
          <p:cNvPr id="4" name="Date Placeholder 3"/>
          <p:cNvSpPr>
            <a:spLocks noGrp="1"/>
          </p:cNvSpPr>
          <p:nvPr>
            <p:ph type="dt" idx="10"/>
          </p:nvPr>
        </p:nvSpPr>
        <p:spPr/>
        <p:txBody>
          <a:bodyPr/>
          <a:lstStyle/>
          <a:p>
            <a:fld id="{BF39ABC7-C9C2-4B47-8C34-38CD11022487}"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5630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08488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57563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it,</a:t>
            </a:r>
            <a:r>
              <a:rPr lang="en-US" baseline="0" dirty="0" smtClean="0"/>
              <a:t> </a:t>
            </a:r>
            <a:r>
              <a:rPr lang="en-US" dirty="0" smtClean="0"/>
              <a:t>Demo Android Studio…else</a:t>
            </a:r>
            <a:r>
              <a:rPr lang="en-US" baseline="0" dirty="0" smtClean="0"/>
              <a:t> show:</a:t>
            </a:r>
          </a:p>
          <a:p>
            <a:r>
              <a:rPr lang="en-US" baseline="0" dirty="0" smtClean="0"/>
              <a:t>ADAL for Android on GitHub: </a:t>
            </a:r>
            <a:r>
              <a:rPr lang="en-US" sz="918" kern="1200" dirty="0" smtClean="0">
                <a:solidFill>
                  <a:schemeClr val="tx1"/>
                </a:solidFill>
                <a:latin typeface="Segoe UI Light" pitchFamily="34" charset="0"/>
                <a:ea typeface="+mn-ea"/>
                <a:cs typeface="+mn-cs"/>
              </a:rPr>
              <a:t>https://github.com/AzureAD/azure-activedirectory-library-for-android</a:t>
            </a:r>
            <a:endParaRPr lang="en-US" baseline="0" dirty="0" smtClean="0"/>
          </a:p>
          <a:p>
            <a:r>
              <a:rPr lang="en-US" baseline="0" dirty="0" smtClean="0"/>
              <a:t>Office 365 SDK for Android on GitHub: </a:t>
            </a:r>
            <a:r>
              <a:rPr lang="en-US" sz="918" kern="1200" dirty="0" smtClean="0">
                <a:solidFill>
                  <a:schemeClr val="tx1"/>
                </a:solidFill>
                <a:latin typeface="Segoe UI Light" pitchFamily="34" charset="0"/>
                <a:ea typeface="+mn-ea"/>
                <a:cs typeface="+mn-cs"/>
              </a:rPr>
              <a:t>https://github.com/OfficeDev/Office-365-SDK-for-Android</a:t>
            </a:r>
            <a:endParaRPr lang="en-US" dirty="0" smtClean="0"/>
          </a:p>
        </p:txBody>
      </p:sp>
      <p:sp>
        <p:nvSpPr>
          <p:cNvPr id="4" name="Date Placeholder 3"/>
          <p:cNvSpPr>
            <a:spLocks noGrp="1"/>
          </p:cNvSpPr>
          <p:nvPr>
            <p:ph type="dt" idx="10"/>
          </p:nvPr>
        </p:nvSpPr>
        <p:spPr/>
        <p:txBody>
          <a:bodyPr/>
          <a:lstStyle/>
          <a:p>
            <a:fld id="{14B3DE27-27B4-41C4-BE65-5DD271027E8D}"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5133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8.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8.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33039773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36868"/>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88683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25222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17060344"/>
      </p:ext>
    </p:extLst>
  </p:cSld>
  <p:clrMapOvr>
    <a:masterClrMapping/>
  </p:clrMapOvr>
  <p:transition>
    <p:fade/>
  </p:transition>
  <p:timing>
    <p:tnLst>
      <p:par>
        <p:cTn id="1" dur="indefinite" restart="never" nodeType="tmRoot"/>
      </p:par>
    </p:tnLst>
  </p:timing>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429279909"/>
      </p:ext>
    </p:extLst>
  </p:cSld>
  <p:clrMapOvr>
    <a:masterClrMapping/>
  </p:clrMapOvr>
  <p:transition>
    <p:fade/>
  </p:transition>
  <p:timing>
    <p:tnLst>
      <p:par>
        <p:cTn id="1" dur="indefinite" restart="never" nodeType="tmRoot"/>
      </p:par>
    </p:tnLst>
  </p:timing>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47336037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6019701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43655736"/>
      </p:ext>
    </p:extLst>
  </p:cSld>
  <p:clrMapOvr>
    <a:masterClrMapping/>
  </p:clrMapOvr>
  <p:transition>
    <p:fade/>
  </p:transition>
  <p:timing>
    <p:tnLst>
      <p:par>
        <p:cTn id="1" dur="indefinite" restart="never" nodeType="tmRoot"/>
      </p:par>
    </p:tnLst>
  </p:timing>
  <p:hf hdr="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60413"/>
      </p:ext>
    </p:extLst>
  </p:cSld>
  <p:clrMapOvr>
    <a:masterClrMapping/>
  </p:clrMapOvr>
  <p:transition>
    <p:fade/>
  </p:transition>
  <p:timing>
    <p:tnLst>
      <p:par>
        <p:cTn id="1" dur="indefinite" restart="never" nodeType="tmRoot"/>
      </p:par>
    </p:tnLst>
  </p:timing>
  <p:hf hdr="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8855326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9938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7240324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753195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2322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66355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8697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69632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70434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03678556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153331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42029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321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28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127016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1424069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8271643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6729421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411824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935816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3467025"/>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16175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044439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813331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822995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6310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443240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79044291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9274836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91219305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88340440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3222471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317932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969469974"/>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3180482850"/>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46119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93176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7622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97724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469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968957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9970080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55610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94849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32349767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796860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224666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687142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84676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29827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800596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222139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492350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979672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14666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50794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421086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567954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3163856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63142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46019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573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006991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50529409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304238344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39683947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85478902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8561215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6885586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90439143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0143628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91609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96492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38056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555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08895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487943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266586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1901240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029477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419448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124945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65136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85291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59944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24004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748130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80707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07897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03769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00939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66848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178035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69566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71575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0639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2182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671320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67974486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4329978"/>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15131549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05480571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6153059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6508259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5220137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81603197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3042505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70236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05551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49103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3.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theme" Target="../theme/theme5.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7.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6.png"/><Relationship Id="rId8"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theme" Target="../theme/theme6.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image" Target="../media/image7.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image" Target="../media/image6.png"/><Relationship Id="rId8"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theme" Target="../theme/theme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image" Target="../media/image7.png"/><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image" Target="../media/image6.png"/><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theme" Target="../theme/theme8.xml"/><Relationship Id="rId8" Type="http://schemas.openxmlformats.org/officeDocument/2006/relationships/slideLayout" Target="../slideLayouts/slideLayout124.xml"/><Relationship Id="rId3"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55" r:id="rId3"/>
    <p:sldLayoutId id="2147484176" r:id="rId4"/>
    <p:sldLayoutId id="2147484202" r:id="rId5"/>
    <p:sldLayoutId id="2147484203" r:id="rId6"/>
    <p:sldLayoutId id="2147484211" r:id="rId7"/>
    <p:sldLayoutId id="2147484214" r:id="rId8"/>
    <p:sldLayoutId id="2147484333" r:id="rId9"/>
    <p:sldLayoutId id="2147484334" r:id="rId10"/>
    <p:sldLayoutId id="2147484335" r:id="rId11"/>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9" r:id="rId16"/>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021211697"/>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507005029"/>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67" r:id="rId18"/>
    <p:sldLayoutId id="2147484268" r:id="rId19"/>
    <p:sldLayoutId id="2147484269" r:id="rId20"/>
    <p:sldLayoutId id="2147484270" r:id="rId21"/>
    <p:sldLayoutId id="2147484271" r:id="rId22"/>
    <p:sldLayoutId id="2147484272" r:id="rId23"/>
    <p:sldLayoutId id="2147484273" r:id="rId24"/>
    <p:sldLayoutId id="2147484274" r:id="rId25"/>
    <p:sldLayoutId id="2147484275" r:id="rId26"/>
    <p:sldLayoutId id="2147484276" r:id="rId27"/>
    <p:sldLayoutId id="2147484277" r:id="rId28"/>
    <p:sldLayoutId id="2147484278" r:id="rId29"/>
    <p:sldLayoutId id="2147484279" r:id="rId30"/>
    <p:sldLayoutId id="2147484280" r:id="rId31"/>
    <p:sldLayoutId id="2147484281" r:id="rId32"/>
    <p:sldLayoutId id="2147484282"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24211683"/>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4223076929"/>
      </p:ext>
    </p:extLst>
  </p:cSld>
  <p:clrMap bg1="dk1" tx1="lt1" bg2="dk2" tx2="lt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 id="2147484317" r:id="rId19"/>
    <p:sldLayoutId id="2147484318" r:id="rId20"/>
    <p:sldLayoutId id="2147484319" r:id="rId21"/>
    <p:sldLayoutId id="2147484320" r:id="rId22"/>
    <p:sldLayoutId id="2147484321" r:id="rId23"/>
    <p:sldLayoutId id="2147484322" r:id="rId24"/>
    <p:sldLayoutId id="2147484323" r:id="rId25"/>
    <p:sldLayoutId id="2147484324" r:id="rId26"/>
    <p:sldLayoutId id="2147484325" r:id="rId27"/>
    <p:sldLayoutId id="2147484326" r:id="rId28"/>
    <p:sldLayoutId id="2147484327" r:id="rId29"/>
    <p:sldLayoutId id="2147484328" r:id="rId30"/>
    <p:sldLayoutId id="2147484329" r:id="rId31"/>
    <p:sldLayoutId id="2147484330" r:id="rId32"/>
    <p:sldLayoutId id="2147484331" r:id="rId33"/>
    <p:sldLayoutId id="2147484332"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image" Target="../media/image50.emf"/><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openxmlformats.org/officeDocument/2006/relationships/image" Target="../media/image35.png"/><Relationship Id="rId3" Type="http://schemas.openxmlformats.org/officeDocument/2006/relationships/image" Target="../media/image22.emf"/><Relationship Id="rId7" Type="http://schemas.openxmlformats.org/officeDocument/2006/relationships/image" Target="../media/image26.png"/><Relationship Id="rId12" Type="http://schemas.openxmlformats.org/officeDocument/2006/relationships/image" Target="../media/image30.png"/><Relationship Id="rId17" Type="http://schemas.microsoft.com/office/2007/relationships/hdphoto" Target="../media/hdphoto2.wdp"/><Relationship Id="rId2" Type="http://schemas.openxmlformats.org/officeDocument/2006/relationships/image" Target="../media/image21.png"/><Relationship Id="rId16" Type="http://schemas.openxmlformats.org/officeDocument/2006/relationships/image" Target="../media/image34.png"/><Relationship Id="rId20" Type="http://schemas.openxmlformats.org/officeDocument/2006/relationships/image" Target="../media/image37.png"/><Relationship Id="rId1" Type="http://schemas.openxmlformats.org/officeDocument/2006/relationships/slideLayout" Target="../slideLayouts/slideLayout134.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emf"/><Relationship Id="rId15" Type="http://schemas.openxmlformats.org/officeDocument/2006/relationships/image" Target="../media/image33.png"/><Relationship Id="rId10" Type="http://schemas.microsoft.com/office/2007/relationships/hdphoto" Target="../media/hdphoto1.wdp"/><Relationship Id="rId19"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Apps</a:t>
            </a:r>
            <a:endParaRPr lang="en-US" dirty="0"/>
          </a:p>
        </p:txBody>
      </p:sp>
      <p:sp>
        <p:nvSpPr>
          <p:cNvPr id="3" name="Text Placeholder 2"/>
          <p:cNvSpPr>
            <a:spLocks noGrp="1"/>
          </p:cNvSpPr>
          <p:nvPr>
            <p:ph type="body" sz="quarter" idx="10"/>
          </p:nvPr>
        </p:nvSpPr>
        <p:spPr>
          <a:xfrm>
            <a:off x="274638" y="1212850"/>
            <a:ext cx="8229598" cy="3108543"/>
          </a:xfrm>
          <a:prstGeom prst="rect">
            <a:avLst/>
          </a:prstGeom>
        </p:spPr>
        <p:txBody>
          <a:bodyPr/>
          <a:lstStyle/>
          <a:p>
            <a:r>
              <a:rPr lang="en-US" dirty="0" smtClean="0"/>
              <a:t>Solution Structure and Debugging</a:t>
            </a:r>
          </a:p>
          <a:p>
            <a:pPr lvl="1"/>
            <a:r>
              <a:rPr lang="en-US" dirty="0" smtClean="0"/>
              <a:t>Windows 10 solutions are truly universal with a single project</a:t>
            </a:r>
          </a:p>
          <a:p>
            <a:pPr lvl="1"/>
            <a:r>
              <a:rPr lang="en-US" dirty="0" smtClean="0"/>
              <a:t>Template allow debugging against emulators or physical devices</a:t>
            </a:r>
          </a:p>
          <a:p>
            <a:r>
              <a:rPr lang="en-US" dirty="0" smtClean="0"/>
              <a:t>Additional Tips</a:t>
            </a:r>
          </a:p>
          <a:p>
            <a:pPr lvl="1"/>
            <a:r>
              <a:rPr lang="en-US" dirty="0"/>
              <a:t>Must make UI responsive (vs separate UIs in 8.1 Universal Apps)</a:t>
            </a:r>
          </a:p>
          <a:p>
            <a:pPr lvl="1"/>
            <a:r>
              <a:rPr lang="en-US" dirty="0"/>
              <a:t>Take advantage of the best Windows 10 offers</a:t>
            </a:r>
          </a:p>
          <a:p>
            <a:pPr lvl="1"/>
            <a:r>
              <a:rPr lang="en-US" dirty="0"/>
              <a:t>Consider ADAL vs the new Web Account Manager (next slide)</a:t>
            </a:r>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4367"/>
          <a:stretch/>
        </p:blipFill>
        <p:spPr bwMode="auto">
          <a:xfrm>
            <a:off x="8864534" y="2586532"/>
            <a:ext cx="3211643"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62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Universal Windows Platform</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5943590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a:t>
            </a:r>
            <a:endParaRPr lang="en-US" dirty="0"/>
          </a:p>
        </p:txBody>
      </p:sp>
      <p:sp>
        <p:nvSpPr>
          <p:cNvPr id="3" name="Text Placeholder 2"/>
          <p:cNvSpPr>
            <a:spLocks noGrp="1"/>
          </p:cNvSpPr>
          <p:nvPr>
            <p:ph type="body" sz="quarter" idx="10"/>
          </p:nvPr>
        </p:nvSpPr>
        <p:spPr>
          <a:xfrm>
            <a:off x="274638" y="1212850"/>
            <a:ext cx="8229597" cy="2025170"/>
          </a:xfrm>
          <a:prstGeom prst="rect">
            <a:avLst/>
          </a:prstGeom>
        </p:spPr>
        <p:txBody>
          <a:bodyPr/>
          <a:lstStyle/>
          <a:p>
            <a:r>
              <a:rPr lang="en-US" dirty="0" smtClean="0"/>
              <a:t>About</a:t>
            </a:r>
          </a:p>
          <a:p>
            <a:pPr lvl="1"/>
            <a:r>
              <a:rPr lang="en-US" dirty="0" smtClean="0"/>
              <a:t>Open source Office 365 SDK for Android by </a:t>
            </a:r>
            <a:r>
              <a:rPr lang="en-US" dirty="0"/>
              <a:t>MS Open Tech </a:t>
            </a:r>
            <a:r>
              <a:rPr lang="en-US" dirty="0" smtClean="0"/>
              <a:t>(3/2014)</a:t>
            </a:r>
          </a:p>
          <a:p>
            <a:pPr lvl="1"/>
            <a:r>
              <a:rPr lang="en-US" dirty="0" smtClean="0"/>
              <a:t>Available </a:t>
            </a:r>
            <a:r>
              <a:rPr lang="en-US" dirty="0"/>
              <a:t>on GitHub (http://bit.ly/14JCgWZ)</a:t>
            </a:r>
            <a:endParaRPr lang="en-US" dirty="0" smtClean="0"/>
          </a:p>
          <a:p>
            <a:pPr lvl="1"/>
            <a:r>
              <a:rPr lang="en-US" dirty="0" smtClean="0"/>
              <a:t>Also requires ADAL </a:t>
            </a:r>
            <a:r>
              <a:rPr lang="en-US" dirty="0"/>
              <a:t>for Android (http://bit.ly/1E7IfSi)</a:t>
            </a:r>
            <a:endParaRPr lang="en-US" dirty="0" smtClean="0"/>
          </a:p>
          <a:p>
            <a:r>
              <a:rPr lang="en-US" dirty="0" smtClean="0"/>
              <a:t>Development</a:t>
            </a:r>
          </a:p>
          <a:p>
            <a:pPr lvl="1"/>
            <a:r>
              <a:rPr lang="en-US" b="1" dirty="0" smtClean="0"/>
              <a:t>IDE</a:t>
            </a:r>
            <a:r>
              <a:rPr lang="en-US" dirty="0" smtClean="0"/>
              <a:t>: Android Studio (or Eclipse)</a:t>
            </a:r>
          </a:p>
          <a:p>
            <a:pPr lvl="1"/>
            <a:r>
              <a:rPr lang="en-US" b="1" dirty="0" smtClean="0"/>
              <a:t>App Registration</a:t>
            </a:r>
            <a:r>
              <a:rPr lang="en-US" dirty="0" smtClean="0"/>
              <a:t>: Azure Management Portal</a:t>
            </a:r>
          </a:p>
          <a:p>
            <a:pPr lvl="1"/>
            <a:r>
              <a:rPr lang="en-US" b="1" dirty="0" smtClean="0"/>
              <a:t>SDK Integration</a:t>
            </a:r>
            <a:r>
              <a:rPr lang="en-US" dirty="0" smtClean="0"/>
              <a:t>: </a:t>
            </a:r>
            <a:r>
              <a:rPr lang="en-US" dirty="0" err="1"/>
              <a:t>build.gradle</a:t>
            </a:r>
            <a:r>
              <a:rPr lang="en-US" dirty="0"/>
              <a:t> </a:t>
            </a:r>
            <a:r>
              <a:rPr lang="en-US" dirty="0" smtClean="0"/>
              <a:t>(similar to </a:t>
            </a:r>
            <a:r>
              <a:rPr lang="en-US" dirty="0" err="1" smtClean="0"/>
              <a:t>NuGet</a:t>
            </a:r>
            <a:r>
              <a:rPr lang="en-US" dirty="0" smtClean="0"/>
              <a:t> for dependencies)</a:t>
            </a:r>
          </a:p>
          <a:p>
            <a:r>
              <a:rPr lang="en-US" dirty="0" smtClean="0"/>
              <a:t>When to use</a:t>
            </a:r>
          </a:p>
          <a:p>
            <a:pPr lvl="1"/>
            <a:r>
              <a:rPr lang="en-US" dirty="0" smtClean="0"/>
              <a:t>Target device footprint is exclusively Android</a:t>
            </a:r>
          </a:p>
          <a:p>
            <a:pPr lvl="1"/>
            <a:r>
              <a:rPr lang="en-US" dirty="0" smtClean="0"/>
              <a:t>Application needs unique device-specific capabilities</a:t>
            </a:r>
          </a:p>
          <a:p>
            <a:pPr lvl="1"/>
            <a:r>
              <a:rPr lang="en-US" dirty="0" smtClean="0"/>
              <a:t>Complex/Advanced user experience or visualizations</a:t>
            </a:r>
            <a:endParaRPr lang="en-US" dirty="0"/>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6048" y="2586532"/>
            <a:ext cx="2428614"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8148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a:t>
            </a:r>
            <a:endParaRPr lang="en-US" dirty="0"/>
          </a:p>
        </p:txBody>
      </p:sp>
      <p:sp>
        <p:nvSpPr>
          <p:cNvPr id="3" name="Text Placeholder 2"/>
          <p:cNvSpPr>
            <a:spLocks noGrp="1"/>
          </p:cNvSpPr>
          <p:nvPr>
            <p:ph type="body" sz="quarter" idx="10"/>
          </p:nvPr>
        </p:nvSpPr>
        <p:spPr>
          <a:xfrm>
            <a:off x="274638" y="1212850"/>
            <a:ext cx="8229597" cy="6370975"/>
          </a:xfrm>
          <a:prstGeom prst="rect">
            <a:avLst/>
          </a:prstGeom>
        </p:spPr>
        <p:txBody>
          <a:bodyPr/>
          <a:lstStyle/>
          <a:p>
            <a:r>
              <a:rPr lang="en-US" dirty="0" smtClean="0"/>
              <a:t>Solution Structure</a:t>
            </a:r>
          </a:p>
          <a:p>
            <a:pPr lvl="1"/>
            <a:r>
              <a:rPr lang="en-US" dirty="0" smtClean="0"/>
              <a:t>Form design (UI) is defined in .XML files (app\</a:t>
            </a:r>
            <a:r>
              <a:rPr lang="en-US" dirty="0" err="1" smtClean="0"/>
              <a:t>src</a:t>
            </a:r>
            <a:r>
              <a:rPr lang="en-US" dirty="0" smtClean="0"/>
              <a:t>\main\res\layout)</a:t>
            </a:r>
          </a:p>
          <a:p>
            <a:pPr lvl="1"/>
            <a:r>
              <a:rPr lang="en-US" dirty="0" smtClean="0"/>
              <a:t>Form logic is defined in .java files deriving from Activity</a:t>
            </a:r>
          </a:p>
          <a:p>
            <a:pPr lvl="1"/>
            <a:r>
              <a:rPr lang="en-US" dirty="0" err="1" smtClean="0"/>
              <a:t>Build.gradle</a:t>
            </a:r>
            <a:r>
              <a:rPr lang="en-US" dirty="0" smtClean="0"/>
              <a:t> references dependencies</a:t>
            </a:r>
          </a:p>
          <a:p>
            <a:pPr lvl="1"/>
            <a:r>
              <a:rPr lang="en-US" dirty="0" smtClean="0"/>
              <a:t>AndroidManiest.xml is the app configuration file</a:t>
            </a:r>
          </a:p>
          <a:p>
            <a:r>
              <a:rPr lang="en-US" dirty="0" smtClean="0"/>
              <a:t>Debugging</a:t>
            </a:r>
          </a:p>
          <a:p>
            <a:pPr lvl="1"/>
            <a:r>
              <a:rPr lang="en-US" dirty="0" smtClean="0"/>
              <a:t>Debug apps with emulators (warning: SLOW) or Android device</a:t>
            </a:r>
          </a:p>
          <a:p>
            <a:pPr lvl="1"/>
            <a:r>
              <a:rPr lang="en-US" dirty="0" smtClean="0"/>
              <a:t>Consider </a:t>
            </a:r>
            <a:r>
              <a:rPr lang="en-US" dirty="0" err="1" smtClean="0"/>
              <a:t>Genymotion</a:t>
            </a:r>
            <a:r>
              <a:rPr lang="en-US" dirty="0" smtClean="0"/>
              <a:t> emulators that install separate from IDE</a:t>
            </a:r>
          </a:p>
          <a:p>
            <a:pPr lvl="1"/>
            <a:r>
              <a:rPr lang="en-US" dirty="0" smtClean="0"/>
              <a:t>Visual Studio 2015 Emulator</a:t>
            </a:r>
          </a:p>
          <a:p>
            <a:r>
              <a:rPr lang="en-US" dirty="0" smtClean="0"/>
              <a:t>Additional Tips</a:t>
            </a:r>
          </a:p>
          <a:p>
            <a:pPr lvl="1"/>
            <a:r>
              <a:rPr lang="en-US" dirty="0" smtClean="0"/>
              <a:t>Make sure you give the app permission to use the internet (in AndroidManifest.xml)</a:t>
            </a:r>
          </a:p>
          <a:p>
            <a:pPr lvl="1"/>
            <a:r>
              <a:rPr lang="en-US" dirty="0" smtClean="0"/>
              <a:t>Controls aren’t automatically referenced in form logic </a:t>
            </a:r>
            <a:r>
              <a:rPr lang="en-US" dirty="0"/>
              <a:t>(must use </a:t>
            </a:r>
            <a:r>
              <a:rPr lang="en-US" dirty="0" err="1" smtClean="0"/>
              <a:t>findViewById</a:t>
            </a:r>
            <a:r>
              <a:rPr lang="en-US" dirty="0" smtClean="0"/>
              <a:t>)</a:t>
            </a:r>
          </a:p>
          <a:p>
            <a:pPr lvl="1"/>
            <a:endParaRPr lang="en-US" dirty="0" smtClean="0"/>
          </a:p>
          <a:p>
            <a:pPr lvl="1"/>
            <a:endParaRPr lang="en-US" dirty="0" smtClean="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6048" y="2586532"/>
            <a:ext cx="2428614"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82186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aNDROID</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71242156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a:t>
            </a:r>
            <a:endParaRPr lang="en-US" dirty="0"/>
          </a:p>
        </p:txBody>
      </p:sp>
      <p:sp>
        <p:nvSpPr>
          <p:cNvPr id="3" name="Text Placeholder 2"/>
          <p:cNvSpPr>
            <a:spLocks noGrp="1"/>
          </p:cNvSpPr>
          <p:nvPr>
            <p:ph type="body" sz="quarter" idx="10"/>
          </p:nvPr>
        </p:nvSpPr>
        <p:spPr>
          <a:xfrm>
            <a:off x="274638" y="1212850"/>
            <a:ext cx="8229596" cy="2025170"/>
          </a:xfrm>
          <a:prstGeom prst="rect">
            <a:avLst/>
          </a:prstGeom>
        </p:spPr>
        <p:txBody>
          <a:bodyPr/>
          <a:lstStyle/>
          <a:p>
            <a:r>
              <a:rPr lang="en-US" dirty="0" smtClean="0"/>
              <a:t>About</a:t>
            </a:r>
          </a:p>
          <a:p>
            <a:pPr lvl="1"/>
            <a:r>
              <a:rPr lang="en-US" dirty="0" smtClean="0"/>
              <a:t>Open </a:t>
            </a:r>
            <a:r>
              <a:rPr lang="en-US" dirty="0"/>
              <a:t>source Office 365 SDK for </a:t>
            </a:r>
            <a:r>
              <a:rPr lang="en-US" dirty="0" smtClean="0"/>
              <a:t>iOS by </a:t>
            </a:r>
            <a:r>
              <a:rPr lang="en-US" dirty="0"/>
              <a:t>MS Open Tech </a:t>
            </a:r>
            <a:r>
              <a:rPr lang="en-US" dirty="0" smtClean="0"/>
              <a:t>(10/2014)</a:t>
            </a:r>
            <a:endParaRPr lang="en-US" dirty="0"/>
          </a:p>
          <a:p>
            <a:pPr lvl="1"/>
            <a:r>
              <a:rPr lang="en-US" dirty="0"/>
              <a:t>Available on GitHub (http://bit.ly/155NpCI)</a:t>
            </a:r>
          </a:p>
          <a:p>
            <a:pPr lvl="1"/>
            <a:r>
              <a:rPr lang="en-US" dirty="0"/>
              <a:t>Also requires ADAL for iOS (http://bit.ly/1u9Mexa)</a:t>
            </a:r>
            <a:endParaRPr lang="en-US" dirty="0" smtClean="0"/>
          </a:p>
          <a:p>
            <a:pPr lvl="1"/>
            <a:r>
              <a:rPr lang="en-US" dirty="0"/>
              <a:t>Apple does not permit compilation of iOS apps </a:t>
            </a:r>
            <a:r>
              <a:rPr lang="en-US" dirty="0" smtClean="0"/>
              <a:t>without Mac</a:t>
            </a:r>
            <a:endParaRPr lang="en-US" dirty="0"/>
          </a:p>
          <a:p>
            <a:r>
              <a:rPr lang="en-US" dirty="0" smtClean="0"/>
              <a:t>Development</a:t>
            </a:r>
          </a:p>
          <a:p>
            <a:pPr lvl="1"/>
            <a:r>
              <a:rPr lang="en-US" b="1" dirty="0" smtClean="0"/>
              <a:t>IDE</a:t>
            </a:r>
            <a:r>
              <a:rPr lang="en-US" dirty="0" smtClean="0"/>
              <a:t>: Mac and </a:t>
            </a:r>
            <a:r>
              <a:rPr lang="en-US" dirty="0" err="1" smtClean="0"/>
              <a:t>XCode</a:t>
            </a:r>
            <a:r>
              <a:rPr lang="en-US" dirty="0"/>
              <a:t> </a:t>
            </a:r>
            <a:r>
              <a:rPr lang="en-US" dirty="0" smtClean="0"/>
              <a:t>(Objective C or Swift)</a:t>
            </a:r>
          </a:p>
          <a:p>
            <a:pPr lvl="1"/>
            <a:r>
              <a:rPr lang="en-US" b="1" dirty="0" smtClean="0"/>
              <a:t>App Registration</a:t>
            </a:r>
            <a:r>
              <a:rPr lang="en-US" dirty="0" smtClean="0"/>
              <a:t>: Azure Management Portal</a:t>
            </a:r>
          </a:p>
          <a:p>
            <a:pPr lvl="1"/>
            <a:r>
              <a:rPr lang="en-US" b="1" dirty="0" smtClean="0"/>
              <a:t>SDK Integration</a:t>
            </a:r>
            <a:r>
              <a:rPr lang="en-US" dirty="0"/>
              <a:t>: </a:t>
            </a:r>
            <a:r>
              <a:rPr lang="en-US" dirty="0" err="1"/>
              <a:t>Cocoapods</a:t>
            </a:r>
            <a:r>
              <a:rPr lang="en-US" dirty="0"/>
              <a:t> </a:t>
            </a:r>
            <a:r>
              <a:rPr lang="en-US" dirty="0" smtClean="0"/>
              <a:t>or manual build/copy</a:t>
            </a:r>
          </a:p>
          <a:p>
            <a:r>
              <a:rPr lang="en-US" dirty="0" smtClean="0"/>
              <a:t>When to use</a:t>
            </a:r>
          </a:p>
          <a:p>
            <a:pPr lvl="1"/>
            <a:r>
              <a:rPr lang="en-US" dirty="0" smtClean="0"/>
              <a:t>Target device footprint is exclusively iOS</a:t>
            </a:r>
          </a:p>
          <a:p>
            <a:pPr lvl="1"/>
            <a:r>
              <a:rPr lang="en-US" dirty="0" smtClean="0"/>
              <a:t>Application needs unique device-specific capabilities</a:t>
            </a:r>
          </a:p>
          <a:p>
            <a:pPr lvl="1"/>
            <a:r>
              <a:rPr lang="en-US" dirty="0" smtClean="0"/>
              <a:t>Complex/Advanced user experience or visualizations</a:t>
            </a:r>
            <a:endParaRPr lang="en-US" dirty="0"/>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59624" y="2586532"/>
            <a:ext cx="1821461"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8147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a:t>
            </a:r>
            <a:endParaRPr lang="en-US" dirty="0"/>
          </a:p>
        </p:txBody>
      </p:sp>
      <p:sp>
        <p:nvSpPr>
          <p:cNvPr id="3" name="Text Placeholder 2"/>
          <p:cNvSpPr>
            <a:spLocks noGrp="1"/>
          </p:cNvSpPr>
          <p:nvPr>
            <p:ph type="body" sz="quarter" idx="10"/>
          </p:nvPr>
        </p:nvSpPr>
        <p:spPr>
          <a:xfrm>
            <a:off x="274638" y="1212850"/>
            <a:ext cx="8229596" cy="5632311"/>
          </a:xfrm>
          <a:prstGeom prst="rect">
            <a:avLst/>
          </a:prstGeom>
        </p:spPr>
        <p:txBody>
          <a:bodyPr/>
          <a:lstStyle/>
          <a:p>
            <a:r>
              <a:rPr lang="en-US" dirty="0"/>
              <a:t>Solution Structure</a:t>
            </a:r>
          </a:p>
          <a:p>
            <a:pPr lvl="1"/>
            <a:r>
              <a:rPr lang="en-US" dirty="0"/>
              <a:t>Form design (UI) is defined </a:t>
            </a:r>
            <a:r>
              <a:rPr lang="en-US" dirty="0" smtClean="0"/>
              <a:t>in .storyboard files and logic </a:t>
            </a:r>
            <a:r>
              <a:rPr lang="en-US" dirty="0"/>
              <a:t>is </a:t>
            </a:r>
            <a:r>
              <a:rPr lang="en-US" dirty="0" smtClean="0"/>
              <a:t>defined in view controllers</a:t>
            </a:r>
            <a:endParaRPr lang="en-US" dirty="0"/>
          </a:p>
          <a:p>
            <a:pPr lvl="1"/>
            <a:r>
              <a:rPr lang="en-US" dirty="0" smtClean="0"/>
              <a:t>References can be in the form of static libraries (.a) or frameworks (.framework), which include header files</a:t>
            </a:r>
          </a:p>
          <a:p>
            <a:pPr lvl="1"/>
            <a:r>
              <a:rPr lang="en-US" dirty="0" smtClean="0"/>
              <a:t>ADAL for iOS is a static library and the Office 365 SDK for iOS is a framework</a:t>
            </a:r>
            <a:endParaRPr lang="en-US" dirty="0"/>
          </a:p>
          <a:p>
            <a:r>
              <a:rPr lang="en-US" dirty="0"/>
              <a:t>Debugging</a:t>
            </a:r>
          </a:p>
          <a:p>
            <a:pPr lvl="1"/>
            <a:r>
              <a:rPr lang="en-US" dirty="0" err="1" smtClean="0"/>
              <a:t>XCode</a:t>
            </a:r>
            <a:r>
              <a:rPr lang="en-US" dirty="0" smtClean="0"/>
              <a:t> includes a really nice iOS emulator for debugging</a:t>
            </a:r>
          </a:p>
          <a:p>
            <a:pPr lvl="1"/>
            <a:r>
              <a:rPr lang="en-US" dirty="0" smtClean="0"/>
              <a:t>Registered Apple Developers ($99) can debug on physical iOS devices</a:t>
            </a:r>
            <a:endParaRPr lang="en-US" dirty="0"/>
          </a:p>
          <a:p>
            <a:r>
              <a:rPr lang="en-US" dirty="0"/>
              <a:t>Additional Tips</a:t>
            </a:r>
          </a:p>
          <a:p>
            <a:pPr lvl="1"/>
            <a:r>
              <a:rPr lang="en-US" dirty="0" smtClean="0"/>
              <a:t>Combine ADAL builds for emulator and physical device</a:t>
            </a:r>
          </a:p>
          <a:p>
            <a:pPr lvl="1"/>
            <a:r>
              <a:rPr lang="en-US" dirty="0" smtClean="0"/>
              <a:t>Use bridging header files for Objective-C references in Swift projects</a:t>
            </a:r>
          </a:p>
          <a:p>
            <a:pPr lvl="1"/>
            <a:r>
              <a:rPr lang="en-US" dirty="0" err="1" smtClean="0"/>
              <a:t>Println</a:t>
            </a:r>
            <a:r>
              <a:rPr lang="en-US" dirty="0" smtClean="0"/>
              <a:t> and Watch Expressions are really helpful tools for </a:t>
            </a:r>
            <a:r>
              <a:rPr lang="en-US" dirty="0" err="1" smtClean="0"/>
              <a:t>noobs</a:t>
            </a:r>
            <a:endParaRPr lang="en-US" dirty="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59624" y="2586532"/>
            <a:ext cx="1821461"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71244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Ios</a:t>
            </a:r>
            <a:r>
              <a:rPr lang="en-US" sz="3200" spc="-102" dirty="0" smtClean="0"/>
              <a:t> AND </a:t>
            </a:r>
            <a:r>
              <a:rPr lang="en-US" sz="3200" spc="-102" dirty="0" err="1" smtClean="0"/>
              <a:t>xcode</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95316325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219825" y="0"/>
            <a:ext cx="6216650" cy="6992588"/>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a:xfrm>
            <a:off x="274640" y="1241106"/>
            <a:ext cx="5486399" cy="2012602"/>
          </a:xfrm>
        </p:spPr>
        <p:txBody>
          <a:bodyPr/>
          <a:lstStyle/>
          <a:p>
            <a:r>
              <a:rPr lang="en-US" dirty="0">
                <a:gradFill>
                  <a:gsLst>
                    <a:gs pos="1250">
                      <a:schemeClr val="tx2"/>
                    </a:gs>
                    <a:gs pos="100000">
                      <a:schemeClr val="tx2"/>
                    </a:gs>
                  </a:gsLst>
                  <a:lin ang="5400000" scaled="0"/>
                </a:gradFill>
              </a:rPr>
              <a:t>Cross-Platform Mobile Apps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037" y="2891456"/>
            <a:ext cx="3181350" cy="1209675"/>
          </a:xfrm>
          <a:prstGeom prst="rect">
            <a:avLst/>
          </a:prstGeom>
        </p:spPr>
      </p:pic>
    </p:spTree>
    <p:extLst>
      <p:ext uri="{BB962C8B-B14F-4D97-AF65-F5344CB8AC3E}">
        <p14:creationId xmlns:p14="http://schemas.microsoft.com/office/powerpoint/2010/main" val="246356715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Cordova</a:t>
            </a:r>
            <a:endParaRPr lang="en-US" dirty="0"/>
          </a:p>
        </p:txBody>
      </p:sp>
      <p:sp>
        <p:nvSpPr>
          <p:cNvPr id="3" name="Text Placeholder 2"/>
          <p:cNvSpPr>
            <a:spLocks noGrp="1"/>
          </p:cNvSpPr>
          <p:nvPr>
            <p:ph type="body" sz="quarter" idx="10"/>
          </p:nvPr>
        </p:nvSpPr>
        <p:spPr>
          <a:xfrm>
            <a:off x="274638" y="1212850"/>
            <a:ext cx="8229595" cy="2025170"/>
          </a:xfrm>
          <a:prstGeom prst="rect">
            <a:avLst/>
          </a:prstGeom>
        </p:spPr>
        <p:txBody>
          <a:bodyPr/>
          <a:lstStyle/>
          <a:p>
            <a:r>
              <a:rPr lang="en-US" dirty="0" smtClean="0"/>
              <a:t>About</a:t>
            </a:r>
          </a:p>
          <a:p>
            <a:pPr lvl="1"/>
            <a:r>
              <a:rPr lang="en-US" dirty="0" smtClean="0"/>
              <a:t>Platform for developing mobile apps with HTML, CSS and JavaScript</a:t>
            </a:r>
          </a:p>
          <a:p>
            <a:pPr lvl="1"/>
            <a:r>
              <a:rPr lang="en-US" dirty="0"/>
              <a:t>Open source collection of JavaScript </a:t>
            </a:r>
            <a:r>
              <a:rPr lang="en-US" dirty="0" smtClean="0"/>
              <a:t>that abstracts device-specific APIs</a:t>
            </a:r>
          </a:p>
          <a:p>
            <a:pPr lvl="1"/>
            <a:r>
              <a:rPr lang="en-US" dirty="0" smtClean="0"/>
              <a:t>All web assets are copied local to the device and run “</a:t>
            </a:r>
            <a:r>
              <a:rPr lang="en-US" dirty="0" err="1" smtClean="0"/>
              <a:t>Chromeless</a:t>
            </a:r>
            <a:r>
              <a:rPr lang="en-US" dirty="0" smtClean="0"/>
              <a:t>”</a:t>
            </a:r>
          </a:p>
          <a:p>
            <a:pPr lvl="1"/>
            <a:r>
              <a:rPr lang="en-US" dirty="0" smtClean="0"/>
              <a:t>Foundation for </a:t>
            </a:r>
            <a:r>
              <a:rPr lang="en-US" dirty="0" err="1" smtClean="0"/>
              <a:t>PhoneGap</a:t>
            </a:r>
            <a:r>
              <a:rPr lang="en-US" dirty="0" smtClean="0"/>
              <a:t>, </a:t>
            </a:r>
            <a:r>
              <a:rPr lang="en-US" dirty="0" err="1" smtClean="0"/>
              <a:t>AppBuilder</a:t>
            </a:r>
            <a:r>
              <a:rPr lang="en-US" dirty="0" smtClean="0"/>
              <a:t>, Ionic, </a:t>
            </a:r>
            <a:r>
              <a:rPr lang="en-US" dirty="0" err="1" smtClean="0"/>
              <a:t>etc</a:t>
            </a:r>
            <a:endParaRPr lang="en-US" dirty="0"/>
          </a:p>
          <a:p>
            <a:r>
              <a:rPr lang="en-US" dirty="0" smtClean="0"/>
              <a:t>Development</a:t>
            </a:r>
          </a:p>
          <a:p>
            <a:pPr lvl="1"/>
            <a:r>
              <a:rPr lang="en-US" b="1" dirty="0"/>
              <a:t>IDE</a:t>
            </a:r>
            <a:r>
              <a:rPr lang="en-US" dirty="0"/>
              <a:t>: </a:t>
            </a:r>
            <a:r>
              <a:rPr lang="en-US" dirty="0" smtClean="0"/>
              <a:t>&gt;= Visual </a:t>
            </a:r>
            <a:r>
              <a:rPr lang="en-US" dirty="0" smtClean="0"/>
              <a:t>Studio 2013 w/ Update </a:t>
            </a:r>
            <a:r>
              <a:rPr lang="en-US" dirty="0"/>
              <a:t>4 </a:t>
            </a:r>
            <a:r>
              <a:rPr lang="en-US" dirty="0" smtClean="0"/>
              <a:t>and VS </a:t>
            </a:r>
            <a:r>
              <a:rPr lang="en-US" dirty="0"/>
              <a:t>Tools for </a:t>
            </a:r>
            <a:r>
              <a:rPr lang="en-US" dirty="0" smtClean="0"/>
              <a:t>Cordova CTP3*</a:t>
            </a:r>
          </a:p>
          <a:p>
            <a:pPr lvl="1"/>
            <a:r>
              <a:rPr lang="en-US" b="1" dirty="0" smtClean="0"/>
              <a:t>App </a:t>
            </a:r>
            <a:r>
              <a:rPr lang="en-US" b="1" dirty="0"/>
              <a:t>Registration</a:t>
            </a:r>
            <a:r>
              <a:rPr lang="en-US" dirty="0"/>
              <a:t>: Add Connected Service Wizard</a:t>
            </a:r>
          </a:p>
          <a:p>
            <a:pPr lvl="1"/>
            <a:r>
              <a:rPr lang="en-US" b="1" dirty="0"/>
              <a:t>SDK Integration</a:t>
            </a:r>
            <a:r>
              <a:rPr lang="en-US" dirty="0"/>
              <a:t>: Add Connected Service Wizard</a:t>
            </a:r>
          </a:p>
          <a:p>
            <a:r>
              <a:rPr lang="en-US" dirty="0" smtClean="0"/>
              <a:t>When to use</a:t>
            </a:r>
          </a:p>
          <a:p>
            <a:pPr lvl="1"/>
            <a:r>
              <a:rPr lang="en-US" dirty="0" smtClean="0"/>
              <a:t>Multi-tenant apps or apps that target multiple mobile platforms</a:t>
            </a:r>
          </a:p>
          <a:p>
            <a:pPr lvl="1"/>
            <a:r>
              <a:rPr lang="en-US" dirty="0" smtClean="0"/>
              <a:t>Developers are skilled in web development (HTML, CSS, JavaScript)</a:t>
            </a:r>
          </a:p>
          <a:p>
            <a:pPr lvl="1"/>
            <a:r>
              <a:rPr lang="en-US" dirty="0" smtClean="0"/>
              <a:t>Licensing costs prohibit other cross-platform frameworks</a:t>
            </a:r>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586532"/>
            <a:ext cx="1619076"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6319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5757521"/>
              </p:ext>
            </p:extLst>
          </p:nvPr>
        </p:nvGraphicFramePr>
        <p:xfrm>
          <a:off x="447754" y="1268177"/>
          <a:ext cx="11453125" cy="423716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a:t>
                      </a:r>
                      <a:r>
                        <a:rPr lang="en-US" sz="1800" dirty="0" smtClean="0"/>
                        <a:t>Getting started with the Office 365 APIs</a:t>
                      </a:r>
                    </a:p>
                  </a:txBody>
                  <a:tcPr marL="93260" marR="93260" marT="46630" marB="46630" anchor="ctr"/>
                </a:tc>
                <a:extLst>
                  <a:ext uri="{0D108BD9-81ED-4DB2-BD59-A6C34878D82A}">
                    <a16:rowId xmlns:a16="http://schemas.microsoft.com/office/drawing/2014/main" val="10004"/>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 Moving Full Trust Code to the Cloud Using Repeatable Patterns and</a:t>
                      </a:r>
                      <a:r>
                        <a:rPr lang="en-US" sz="1800" b="0" baseline="0" dirty="0" smtClean="0"/>
                        <a:t> </a:t>
                      </a:r>
                      <a:r>
                        <a:rPr lang="en-US" sz="1800" b="0" dirty="0" smtClean="0"/>
                        <a:t>Best Practices</a:t>
                      </a:r>
                    </a:p>
                  </a:txBody>
                  <a:tcPr marL="93260" marR="93260" marT="46630" marB="46630" anchor="ctr"/>
                </a:tc>
                <a:extLst>
                  <a:ext uri="{0D108BD9-81ED-4DB2-BD59-A6C34878D82A}">
                    <a16:rowId xmlns:a16="http://schemas.microsoft.com/office/drawing/2014/main" val="10005"/>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a:t>
                      </a:r>
                      <a:r>
                        <a:rPr lang="en-US" sz="1800" b="1" baseline="0" dirty="0" smtClean="0"/>
                        <a:t> Getting started with Mobile development with Office 365</a:t>
                      </a:r>
                      <a:endParaRPr lang="en-US" sz="1800" b="1" dirty="0" smtClean="0"/>
                    </a:p>
                  </a:txBody>
                  <a:tcPr marL="93260" marR="93260" marT="46630" marB="46630" anchor="ctr"/>
                </a:tc>
                <a:extLst>
                  <a:ext uri="{0D108BD9-81ED-4DB2-BD59-A6C34878D82A}">
                    <a16:rowId xmlns:a16="http://schemas.microsoft.com/office/drawing/2014/main" val="10006"/>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extLst>
                  <a:ext uri="{0D108BD9-81ED-4DB2-BD59-A6C34878D82A}">
                    <a16:rowId xmlns:a16="http://schemas.microsoft.com/office/drawing/2014/main" val="10007"/>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977759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Cordova</a:t>
            </a:r>
            <a:endParaRPr lang="en-US" dirty="0"/>
          </a:p>
        </p:txBody>
      </p:sp>
      <p:sp>
        <p:nvSpPr>
          <p:cNvPr id="3" name="Text Placeholder 2"/>
          <p:cNvSpPr>
            <a:spLocks noGrp="1"/>
          </p:cNvSpPr>
          <p:nvPr>
            <p:ph type="body" sz="quarter" idx="10"/>
          </p:nvPr>
        </p:nvSpPr>
        <p:spPr>
          <a:xfrm>
            <a:off x="274638" y="1212850"/>
            <a:ext cx="8229595" cy="5078313"/>
          </a:xfrm>
          <a:prstGeom prst="rect">
            <a:avLst/>
          </a:prstGeom>
        </p:spPr>
        <p:txBody>
          <a:bodyPr/>
          <a:lstStyle/>
          <a:p>
            <a:r>
              <a:rPr lang="en-US" dirty="0" smtClean="0"/>
              <a:t>Solution Structure</a:t>
            </a:r>
          </a:p>
          <a:p>
            <a:pPr lvl="1"/>
            <a:r>
              <a:rPr lang="en-US" dirty="0" smtClean="0"/>
              <a:t>Office 365 assets installed under /services/office365</a:t>
            </a:r>
          </a:p>
          <a:p>
            <a:pPr lvl="1"/>
            <a:r>
              <a:rPr lang="en-US" dirty="0" smtClean="0"/>
              <a:t>Settings.js defines app details (client id, app redirect, </a:t>
            </a:r>
            <a:r>
              <a:rPr lang="en-US" dirty="0" err="1" smtClean="0"/>
              <a:t>etc</a:t>
            </a:r>
            <a:r>
              <a:rPr lang="en-US" dirty="0" smtClean="0"/>
              <a:t>)</a:t>
            </a:r>
          </a:p>
          <a:p>
            <a:pPr lvl="1"/>
            <a:r>
              <a:rPr lang="en-US" dirty="0" smtClean="0"/>
              <a:t>o365Loader.js dynamically adds Office 365 SDK references to pages</a:t>
            </a:r>
          </a:p>
          <a:p>
            <a:r>
              <a:rPr lang="en-US" dirty="0" smtClean="0"/>
              <a:t>Debugging</a:t>
            </a:r>
          </a:p>
          <a:p>
            <a:pPr lvl="1"/>
            <a:r>
              <a:rPr lang="en-US" dirty="0" smtClean="0"/>
              <a:t>Debug in Ripple (in-browser emulator), emulators, or physical devices</a:t>
            </a:r>
          </a:p>
          <a:p>
            <a:pPr lvl="1"/>
            <a:r>
              <a:rPr lang="en-US" dirty="0" smtClean="0"/>
              <a:t>Debug iOS w/ remote Mac (can use emulator or remote/local device)</a:t>
            </a:r>
          </a:p>
          <a:p>
            <a:r>
              <a:rPr lang="en-US" dirty="0" smtClean="0"/>
              <a:t>Additional Tips</a:t>
            </a:r>
          </a:p>
          <a:p>
            <a:pPr lvl="1"/>
            <a:r>
              <a:rPr lang="en-US" dirty="0" smtClean="0"/>
              <a:t>Numerous Cordova plug-ins exist for rich device integration (Custom with </a:t>
            </a:r>
            <a:r>
              <a:rPr lang="en-US" dirty="0" err="1" smtClean="0"/>
              <a:t>Git</a:t>
            </a:r>
            <a:r>
              <a:rPr lang="en-US" dirty="0" smtClean="0"/>
              <a:t>)</a:t>
            </a:r>
          </a:p>
          <a:p>
            <a:pPr lvl="1"/>
            <a:r>
              <a:rPr lang="en-US" dirty="0" smtClean="0"/>
              <a:t>Use </a:t>
            </a:r>
            <a:r>
              <a:rPr lang="en-US" dirty="0" err="1" smtClean="0"/>
              <a:t>NuGet</a:t>
            </a:r>
            <a:r>
              <a:rPr lang="en-US" dirty="0" smtClean="0"/>
              <a:t> to reference additional packages (Bootstrap, Angular, </a:t>
            </a:r>
            <a:r>
              <a:rPr lang="en-US" dirty="0" err="1" smtClean="0"/>
              <a:t>etc</a:t>
            </a:r>
            <a:r>
              <a:rPr lang="en-US" dirty="0" smtClean="0"/>
              <a:t>)</a:t>
            </a:r>
          </a:p>
          <a:p>
            <a:pPr lvl="1"/>
            <a:r>
              <a:rPr lang="en-US" dirty="0" smtClean="0"/>
              <a:t>Cordova renders HTML…no native controls (w/o additional references)</a:t>
            </a:r>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586532"/>
            <a:ext cx="1619076"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17087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cordova</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578821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a:t>
            </a:r>
            <a:endParaRPr lang="en-US" dirty="0"/>
          </a:p>
        </p:txBody>
      </p:sp>
      <p:sp>
        <p:nvSpPr>
          <p:cNvPr id="3" name="Text Placeholder 2"/>
          <p:cNvSpPr>
            <a:spLocks noGrp="1"/>
          </p:cNvSpPr>
          <p:nvPr>
            <p:ph type="body" sz="quarter" idx="10"/>
          </p:nvPr>
        </p:nvSpPr>
        <p:spPr>
          <a:xfrm>
            <a:off x="274638" y="1212850"/>
            <a:ext cx="8229595" cy="2025170"/>
          </a:xfrm>
          <a:prstGeom prst="rect">
            <a:avLst/>
          </a:prstGeom>
        </p:spPr>
        <p:txBody>
          <a:bodyPr/>
          <a:lstStyle/>
          <a:p>
            <a:r>
              <a:rPr lang="en-US" dirty="0" smtClean="0"/>
              <a:t>About</a:t>
            </a:r>
          </a:p>
          <a:p>
            <a:pPr lvl="1"/>
            <a:r>
              <a:rPr lang="en-US" dirty="0" err="1" smtClean="0"/>
              <a:t>Xamarin</a:t>
            </a:r>
            <a:r>
              <a:rPr lang="en-US" dirty="0" smtClean="0"/>
              <a:t> is a Company (ISV) and Development Platform (Licensed)</a:t>
            </a:r>
          </a:p>
          <a:p>
            <a:pPr lvl="1"/>
            <a:r>
              <a:rPr lang="en-US" dirty="0" smtClean="0"/>
              <a:t>Development based on .NET and complies to native platforms (Mono)</a:t>
            </a:r>
            <a:endParaRPr lang="en-US" dirty="0"/>
          </a:p>
          <a:p>
            <a:pPr lvl="1"/>
            <a:r>
              <a:rPr lang="en-US" dirty="0" err="1" smtClean="0"/>
              <a:t>Xamarin</a:t>
            </a:r>
            <a:r>
              <a:rPr lang="en-US" dirty="0" smtClean="0"/>
              <a:t> provides up-to-date versions of .NET for iOS and Android</a:t>
            </a:r>
            <a:endParaRPr lang="en-US" dirty="0"/>
          </a:p>
          <a:p>
            <a:r>
              <a:rPr lang="en-US" dirty="0" smtClean="0"/>
              <a:t>Development</a:t>
            </a:r>
          </a:p>
          <a:p>
            <a:pPr lvl="1"/>
            <a:r>
              <a:rPr lang="en-US" b="1" dirty="0"/>
              <a:t>IDE</a:t>
            </a:r>
            <a:r>
              <a:rPr lang="en-US" dirty="0"/>
              <a:t>: Visual Studio 2013 with </a:t>
            </a:r>
            <a:r>
              <a:rPr lang="en-US" dirty="0" err="1" smtClean="0"/>
              <a:t>Xamarin</a:t>
            </a:r>
            <a:r>
              <a:rPr lang="en-US" dirty="0" smtClean="0"/>
              <a:t> Studio*</a:t>
            </a:r>
          </a:p>
          <a:p>
            <a:pPr lvl="1"/>
            <a:r>
              <a:rPr lang="en-US" b="1" dirty="0" smtClean="0"/>
              <a:t>App Registration</a:t>
            </a:r>
            <a:r>
              <a:rPr lang="en-US" dirty="0" smtClean="0"/>
              <a:t>: Add Connected Service Wizard</a:t>
            </a:r>
          </a:p>
          <a:p>
            <a:pPr lvl="1"/>
            <a:r>
              <a:rPr lang="en-US" b="1" dirty="0" smtClean="0"/>
              <a:t>SDK </a:t>
            </a:r>
            <a:r>
              <a:rPr lang="en-US" b="1" dirty="0"/>
              <a:t>Integration</a:t>
            </a:r>
            <a:r>
              <a:rPr lang="en-US" dirty="0"/>
              <a:t>: Add Connected Service Wizard</a:t>
            </a:r>
          </a:p>
          <a:p>
            <a:r>
              <a:rPr lang="en-US" dirty="0" smtClean="0"/>
              <a:t>When to use</a:t>
            </a:r>
          </a:p>
          <a:p>
            <a:pPr lvl="1"/>
            <a:r>
              <a:rPr lang="en-US" dirty="0"/>
              <a:t>Multi-tenant apps or apps that target multiple mobile platforms</a:t>
            </a:r>
          </a:p>
          <a:p>
            <a:pPr lvl="1"/>
            <a:r>
              <a:rPr lang="en-US" dirty="0"/>
              <a:t>Development shop </a:t>
            </a:r>
            <a:r>
              <a:rPr lang="en-US" dirty="0" smtClean="0"/>
              <a:t>looking to leverage existing skills in C</a:t>
            </a:r>
            <a:r>
              <a:rPr lang="en-US" dirty="0"/>
              <a:t># and .</a:t>
            </a:r>
            <a:r>
              <a:rPr lang="en-US" dirty="0" smtClean="0"/>
              <a:t>NET</a:t>
            </a:r>
          </a:p>
          <a:p>
            <a:pPr lvl="1"/>
            <a:r>
              <a:rPr lang="en-US" dirty="0" smtClean="0"/>
              <a:t>Want cross-platform with a native UX feel (</a:t>
            </a:r>
            <a:r>
              <a:rPr lang="en-US" dirty="0" err="1" smtClean="0"/>
              <a:t>ie</a:t>
            </a:r>
            <a:r>
              <a:rPr lang="en-US" dirty="0" smtClean="0"/>
              <a:t> – native controls)</a:t>
            </a:r>
          </a:p>
          <a:p>
            <a:pPr lvl="1"/>
            <a:r>
              <a:rPr lang="en-US" dirty="0" smtClean="0"/>
              <a:t>Want cross-platform with full access to device capabilities</a:t>
            </a:r>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687724"/>
            <a:ext cx="1619076" cy="16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2655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a:t>
            </a:r>
            <a:endParaRPr lang="en-US" dirty="0"/>
          </a:p>
        </p:txBody>
      </p:sp>
      <p:sp>
        <p:nvSpPr>
          <p:cNvPr id="3" name="Text Placeholder 2"/>
          <p:cNvSpPr>
            <a:spLocks noGrp="1"/>
          </p:cNvSpPr>
          <p:nvPr>
            <p:ph type="body" sz="quarter" idx="10"/>
          </p:nvPr>
        </p:nvSpPr>
        <p:spPr>
          <a:xfrm>
            <a:off x="274638" y="1212850"/>
            <a:ext cx="8305799" cy="5632311"/>
          </a:xfrm>
          <a:prstGeom prst="rect">
            <a:avLst/>
          </a:prstGeom>
        </p:spPr>
        <p:txBody>
          <a:bodyPr/>
          <a:lstStyle/>
          <a:p>
            <a:r>
              <a:rPr lang="en-US" dirty="0" smtClean="0"/>
              <a:t>Solution Structure</a:t>
            </a:r>
          </a:p>
          <a:p>
            <a:pPr lvl="1"/>
            <a:r>
              <a:rPr lang="en-US" dirty="0" err="1" smtClean="0"/>
              <a:t>Xamrin</a:t>
            </a:r>
            <a:r>
              <a:rPr lang="en-US" dirty="0" smtClean="0"/>
              <a:t> project templates for device-specific platforms or shared</a:t>
            </a:r>
          </a:p>
          <a:p>
            <a:pPr lvl="1"/>
            <a:r>
              <a:rPr lang="en-US" dirty="0" smtClean="0"/>
              <a:t>Shared projects use shared portable libraries and device-specific projects (similar to Universal Windows Apps)</a:t>
            </a:r>
          </a:p>
          <a:p>
            <a:pPr lvl="1"/>
            <a:r>
              <a:rPr lang="en-US" dirty="0" err="1" smtClean="0"/>
              <a:t>Xamarin.Forms</a:t>
            </a:r>
            <a:r>
              <a:rPr lang="en-US" dirty="0"/>
              <a:t> </a:t>
            </a:r>
            <a:r>
              <a:rPr lang="en-US" dirty="0" smtClean="0"/>
              <a:t>allows UI </a:t>
            </a:r>
            <a:r>
              <a:rPr lang="en-US" dirty="0"/>
              <a:t>layouts </a:t>
            </a:r>
            <a:r>
              <a:rPr lang="en-US" dirty="0" smtClean="0"/>
              <a:t>to </a:t>
            </a:r>
            <a:r>
              <a:rPr lang="en-US" dirty="0"/>
              <a:t>be shared </a:t>
            </a:r>
            <a:r>
              <a:rPr lang="en-US" dirty="0" smtClean="0"/>
              <a:t>but render native controls across Android</a:t>
            </a:r>
            <a:r>
              <a:rPr lang="en-US" dirty="0"/>
              <a:t>, </a:t>
            </a:r>
            <a:r>
              <a:rPr lang="en-US" dirty="0" smtClean="0"/>
              <a:t>iOS and Windows (can also use native layouts)</a:t>
            </a:r>
          </a:p>
          <a:p>
            <a:r>
              <a:rPr lang="en-US" dirty="0" smtClean="0"/>
              <a:t>Debugging</a:t>
            </a:r>
          </a:p>
          <a:p>
            <a:pPr lvl="1"/>
            <a:r>
              <a:rPr lang="en-US" dirty="0"/>
              <a:t>Debug </a:t>
            </a:r>
            <a:r>
              <a:rPr lang="en-US" dirty="0" smtClean="0"/>
              <a:t>Android/Windows with emulators or </a:t>
            </a:r>
            <a:r>
              <a:rPr lang="en-US" dirty="0"/>
              <a:t>physical devices</a:t>
            </a:r>
          </a:p>
          <a:p>
            <a:pPr lvl="1"/>
            <a:r>
              <a:rPr lang="en-US" dirty="0"/>
              <a:t>Debug iOS w/ remote </a:t>
            </a:r>
            <a:r>
              <a:rPr lang="en-US" dirty="0" smtClean="0"/>
              <a:t>Mac and </a:t>
            </a:r>
            <a:r>
              <a:rPr lang="en-US" dirty="0" err="1" smtClean="0"/>
              <a:t>Xamarin.iOS</a:t>
            </a:r>
            <a:r>
              <a:rPr lang="en-US" dirty="0" smtClean="0"/>
              <a:t> </a:t>
            </a:r>
            <a:r>
              <a:rPr lang="en-US" dirty="0"/>
              <a:t>(can use emulator or remote/local device)</a:t>
            </a:r>
          </a:p>
          <a:p>
            <a:r>
              <a:rPr lang="en-US" dirty="0" smtClean="0"/>
              <a:t>Additional Tips</a:t>
            </a:r>
          </a:p>
          <a:p>
            <a:pPr lvl="1"/>
            <a:r>
              <a:rPr lang="en-US" dirty="0" err="1" smtClean="0"/>
              <a:t>Xamarin</a:t>
            </a:r>
            <a:r>
              <a:rPr lang="en-US" dirty="0" smtClean="0"/>
              <a:t> binding project allow ADAL/SDK references</a:t>
            </a:r>
          </a:p>
          <a:p>
            <a:pPr lvl="1"/>
            <a:r>
              <a:rPr lang="en-US" dirty="0" smtClean="0"/>
              <a:t>ADAL v3 can help with binding challenges</a:t>
            </a:r>
          </a:p>
          <a:p>
            <a:pPr lvl="1"/>
            <a:r>
              <a:rPr lang="en-US" dirty="0"/>
              <a:t>See: </a:t>
            </a:r>
            <a:r>
              <a:rPr lang="en-US" sz="1400" dirty="0"/>
              <a:t>http://www.cloudidentity.com/blog/2015/07/22/USING-ADAL-3-X-WITH-XAMARIN-FORMS/</a:t>
            </a:r>
            <a:endParaRPr lang="en-US" sz="1400" dirty="0" smtClean="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687724"/>
            <a:ext cx="1619076" cy="16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70614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XAMARIN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83545812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Mobile Platform Decision Tree</a:t>
            </a:r>
            <a:endParaRPr lang="en-US" dirty="0"/>
          </a:p>
        </p:txBody>
      </p:sp>
      <p:pic>
        <p:nvPicPr>
          <p:cNvPr id="5" name="Picture 4"/>
          <p:cNvPicPr>
            <a:picLocks noChangeAspect="1"/>
          </p:cNvPicPr>
          <p:nvPr/>
        </p:nvPicPr>
        <p:blipFill>
          <a:blip r:embed="rId2"/>
          <a:stretch>
            <a:fillRect/>
          </a:stretch>
        </p:blipFill>
        <p:spPr>
          <a:xfrm>
            <a:off x="224494" y="1973262"/>
            <a:ext cx="12024593" cy="4038600"/>
          </a:xfrm>
          <a:prstGeom prst="rect">
            <a:avLst/>
          </a:prstGeom>
        </p:spPr>
      </p:pic>
    </p:spTree>
    <p:extLst>
      <p:ext uri="{BB962C8B-B14F-4D97-AF65-F5344CB8AC3E}">
        <p14:creationId xmlns:p14="http://schemas.microsoft.com/office/powerpoint/2010/main" val="311812031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a:t>
            </a:r>
          </a:p>
          <a:p>
            <a:r>
              <a:rPr lang="en-US" dirty="0"/>
              <a:t>Native Development</a:t>
            </a:r>
          </a:p>
          <a:p>
            <a:r>
              <a:rPr lang="en-US" dirty="0"/>
              <a:t>Multi-Platforms Development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3643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6318" y="1139848"/>
            <a:ext cx="4244933" cy="1001122"/>
          </a:xfrm>
          <a:prstGeom prst="rect">
            <a:avLst/>
          </a:prstGeom>
          <a:noFill/>
        </p:spPr>
        <p:txBody>
          <a:bodyPr wrap="none" lIns="182655" tIns="146123" rIns="182655" bIns="146123" rtlCol="0">
            <a:spAutoFit/>
          </a:bodyPr>
          <a:lstStyle/>
          <a:p>
            <a:pPr defTabSz="931741">
              <a:lnSpc>
                <a:spcPct val="90000"/>
              </a:lnSpc>
              <a:spcAft>
                <a:spcPts val="600"/>
              </a:spcAft>
            </a:pPr>
            <a:r>
              <a:rPr lang="en-US" sz="4998" dirty="0">
                <a:solidFill>
                  <a:srgbClr val="FF0000"/>
                </a:solidFill>
                <a:latin typeface="Segoe UI Light"/>
              </a:rPr>
              <a:t>dev.office.com</a:t>
            </a:r>
          </a:p>
        </p:txBody>
      </p:sp>
      <p:sp>
        <p:nvSpPr>
          <p:cNvPr id="5" name="TextBox 4"/>
          <p:cNvSpPr txBox="1"/>
          <p:nvPr/>
        </p:nvSpPr>
        <p:spPr>
          <a:xfrm>
            <a:off x="818885" y="3198036"/>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Explore </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apisandbox.msdn.microsoft.com</a:t>
            </a:r>
            <a:endParaRPr lang="en-US" sz="2040" dirty="0">
              <a:solidFill>
                <a:srgbClr val="FF0000"/>
              </a:solidFill>
              <a:cs typeface="Segoe UI" panose="020B0502040204020203" pitchFamily="34" charset="0"/>
            </a:endParaRPr>
          </a:p>
        </p:txBody>
      </p:sp>
      <p:sp>
        <p:nvSpPr>
          <p:cNvPr id="6" name="TextBox 5"/>
          <p:cNvSpPr txBox="1"/>
          <p:nvPr/>
        </p:nvSpPr>
        <p:spPr>
          <a:xfrm>
            <a:off x="787450" y="2150939"/>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Sign up</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dev.office.com</a:t>
            </a:r>
            <a:r>
              <a:rPr lang="en-US" sz="2040" dirty="0">
                <a:solidFill>
                  <a:srgbClr val="FF0000"/>
                </a:solidFill>
                <a:cs typeface="Segoe UI" panose="020B0502040204020203" pitchFamily="34" charset="0"/>
              </a:rPr>
              <a:t>/getting-started</a:t>
            </a:r>
          </a:p>
        </p:txBody>
      </p:sp>
      <p:sp>
        <p:nvSpPr>
          <p:cNvPr id="7" name="TextBox 6"/>
          <p:cNvSpPr txBox="1"/>
          <p:nvPr/>
        </p:nvSpPr>
        <p:spPr>
          <a:xfrm>
            <a:off x="766318" y="4333737"/>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Get trained</a:t>
            </a:r>
            <a:br>
              <a:rPr lang="en-US" sz="3599" dirty="0">
                <a:solidFill>
                  <a:srgbClr val="FF0000"/>
                </a:solidFill>
                <a:latin typeface="Segoe UI Light" panose="020B0502040204020203" pitchFamily="34" charset="0"/>
                <a:cs typeface="Segoe UI Light" panose="020B0502040204020203" pitchFamily="34" charset="0"/>
              </a:rPr>
            </a:br>
            <a:r>
              <a:rPr lang="en-US" sz="2040" dirty="0">
                <a:solidFill>
                  <a:srgbClr val="FF0000"/>
                </a:solidFill>
                <a:cs typeface="Segoe UI" panose="020B0502040204020203" pitchFamily="34" charset="0"/>
              </a:rPr>
              <a:t>http://dev.office.com/training</a:t>
            </a:r>
          </a:p>
        </p:txBody>
      </p:sp>
      <p:grpSp>
        <p:nvGrpSpPr>
          <p:cNvPr id="9" name="Group 8"/>
          <p:cNvGrpSpPr/>
          <p:nvPr/>
        </p:nvGrpSpPr>
        <p:grpSpPr>
          <a:xfrm>
            <a:off x="7386244" y="1226040"/>
            <a:ext cx="4323848" cy="38475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366" tIns="45684" rIns="91366" bIns="45684" numCol="1" anchor="t" anchorCtr="0" compatLnSpc="1">
              <a:prstTxWarp prst="textNoShape">
                <a:avLst/>
              </a:prstTxWarp>
              <a:noAutofit/>
            </a:bodyPr>
            <a:lstStyle/>
            <a:p>
              <a:pPr defTabSz="932003"/>
              <a:endParaRPr lang="en-US" sz="1798">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14" name="Group 13"/>
          <p:cNvGrpSpPr/>
          <p:nvPr/>
        </p:nvGrpSpPr>
        <p:grpSpPr>
          <a:xfrm>
            <a:off x="5899426" y="2824113"/>
            <a:ext cx="4112812" cy="2662772"/>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65" name="Group 64"/>
          <p:cNvGrpSpPr/>
          <p:nvPr/>
        </p:nvGrpSpPr>
        <p:grpSpPr>
          <a:xfrm>
            <a:off x="10683170" y="3813190"/>
            <a:ext cx="834023" cy="154310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159587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506034" y="1258376"/>
            <a:ext cx="4771122" cy="5445454"/>
          </a:xfrm>
        </p:spPr>
        <p:txBody>
          <a:bodyPr/>
          <a:lstStyle/>
          <a:p>
            <a:pPr>
              <a:spcBef>
                <a:spcPts val="600"/>
              </a:spcBef>
              <a:spcAft>
                <a:spcPts val="600"/>
              </a:spcAft>
            </a:pPr>
            <a:r>
              <a:rPr lang="en-US" dirty="0" smtClean="0"/>
              <a:t>Office 365 Network</a:t>
            </a:r>
            <a:br>
              <a:rPr lang="en-US" dirty="0" smtClean="0"/>
            </a:br>
            <a:r>
              <a:rPr lang="en-US" sz="2448" dirty="0"/>
              <a:t>Share you best practices and join conversations</a:t>
            </a:r>
            <a:r>
              <a:rPr lang="en-US" dirty="0" smtClean="0"/>
              <a:t/>
            </a:r>
            <a:br>
              <a:rPr lang="en-US" dirty="0" smtClean="0"/>
            </a:br>
            <a:r>
              <a:rPr lang="en-US" dirty="0"/>
              <a:t/>
            </a:r>
            <a:br>
              <a:rPr lang="en-US" dirty="0"/>
            </a:br>
            <a:r>
              <a:rPr lang="en-US" sz="2448" dirty="0">
                <a:hlinkClick r:id="rId2"/>
              </a:rPr>
              <a:t>https://www.yammer.com/itpronetwork</a:t>
            </a:r>
            <a:r>
              <a:rPr lang="en-US" sz="2448" dirty="0"/>
              <a:t> </a:t>
            </a:r>
          </a:p>
          <a:p>
            <a:pPr>
              <a:spcBef>
                <a:spcPts val="3000"/>
              </a:spcBef>
              <a:spcAft>
                <a:spcPts val="600"/>
              </a:spcAft>
            </a:pPr>
            <a:r>
              <a:rPr lang="en-US" dirty="0" err="1" smtClean="0"/>
              <a:t>Stackoverflow</a:t>
            </a:r>
            <a:r>
              <a:rPr lang="en-US" dirty="0"/>
              <a:t/>
            </a:r>
            <a:br>
              <a:rPr lang="en-US" dirty="0"/>
            </a:br>
            <a:r>
              <a:rPr lang="en-US" sz="2448" dirty="0"/>
              <a:t>Ask deep technical questions to a world-wide set of developers</a:t>
            </a:r>
          </a:p>
          <a:p>
            <a:pPr>
              <a:spcBef>
                <a:spcPts val="3000"/>
              </a:spcBef>
              <a:spcAft>
                <a:spcPts val="600"/>
              </a:spcAft>
            </a:pPr>
            <a:r>
              <a:rPr lang="en-US" sz="2448" dirty="0">
                <a:hlinkClick r:id="rId3"/>
              </a:rPr>
              <a:t>http://stackoverflow.com/questions/tagged/ms-office</a:t>
            </a:r>
            <a:r>
              <a:rPr lang="en-US" sz="2448" dirty="0"/>
              <a:t> </a:t>
            </a:r>
          </a:p>
          <a:p>
            <a:pPr>
              <a:spcBef>
                <a:spcPts val="600"/>
              </a:spcBef>
              <a:spcAft>
                <a:spcPts val="600"/>
              </a:spcAft>
            </a:pPr>
            <a:endParaRPr lang="en-US" sz="2000" dirty="0"/>
          </a:p>
          <a:p>
            <a:pPr>
              <a:spcBef>
                <a:spcPts val="600"/>
              </a:spcBef>
              <a:spcAft>
                <a:spcPts val="600"/>
              </a:spcAft>
            </a:pPr>
            <a:endParaRPr lang="en-US" dirty="0"/>
          </a:p>
        </p:txBody>
      </p:sp>
      <p:pic>
        <p:nvPicPr>
          <p:cNvPr id="5" name="Picture 4"/>
          <p:cNvPicPr>
            <a:picLocks noChangeAspect="1"/>
          </p:cNvPicPr>
          <p:nvPr/>
        </p:nvPicPr>
        <p:blipFill>
          <a:blip r:embed="rId4"/>
          <a:stretch>
            <a:fillRect/>
          </a:stretch>
        </p:blipFill>
        <p:spPr>
          <a:xfrm>
            <a:off x="403937" y="1908163"/>
            <a:ext cx="913308" cy="765772"/>
          </a:xfrm>
          <a:prstGeom prst="rect">
            <a:avLst/>
          </a:prstGeom>
        </p:spPr>
      </p:pic>
      <p:pic>
        <p:nvPicPr>
          <p:cNvPr id="10" name="Picture 9"/>
          <p:cNvPicPr>
            <a:picLocks noChangeAspect="1"/>
          </p:cNvPicPr>
          <p:nvPr/>
        </p:nvPicPr>
        <p:blipFill>
          <a:blip r:embed="rId5"/>
          <a:stretch>
            <a:fillRect/>
          </a:stretch>
        </p:blipFill>
        <p:spPr>
          <a:xfrm>
            <a:off x="467789" y="2368190"/>
            <a:ext cx="785604" cy="1000506"/>
          </a:xfrm>
          <a:prstGeom prst="rect">
            <a:avLst/>
          </a:prstGeom>
        </p:spPr>
      </p:pic>
      <p:pic>
        <p:nvPicPr>
          <p:cNvPr id="4" name="Picture 3"/>
          <p:cNvPicPr>
            <a:picLocks noChangeAspect="1"/>
          </p:cNvPicPr>
          <p:nvPr/>
        </p:nvPicPr>
        <p:blipFill rotWithShape="1">
          <a:blip r:embed="rId6"/>
          <a:srcRect r="79756"/>
          <a:stretch/>
        </p:blipFill>
        <p:spPr>
          <a:xfrm>
            <a:off x="467790" y="3709892"/>
            <a:ext cx="643130" cy="853288"/>
          </a:xfrm>
          <a:prstGeom prst="rect">
            <a:avLst/>
          </a:prstGeom>
        </p:spPr>
      </p:pic>
      <p:sp>
        <p:nvSpPr>
          <p:cNvPr id="11" name="Text Placeholder 1"/>
          <p:cNvSpPr txBox="1">
            <a:spLocks/>
          </p:cNvSpPr>
          <p:nvPr/>
        </p:nvSpPr>
        <p:spPr>
          <a:xfrm>
            <a:off x="7662853" y="1258375"/>
            <a:ext cx="4771122" cy="544545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spcAft>
                <a:spcPts val="600"/>
              </a:spcAft>
            </a:pPr>
            <a:r>
              <a:rPr lang="en-US" sz="3672" dirty="0" err="1"/>
              <a:t>UserVoice</a:t>
            </a:r>
            <a:r>
              <a:rPr lang="en-US" sz="3672" dirty="0"/>
              <a:t/>
            </a:r>
            <a:br>
              <a:rPr lang="en-US" sz="3672" dirty="0"/>
            </a:br>
            <a:r>
              <a:rPr lang="en-US" sz="2448" dirty="0"/>
              <a:t>Provide suggestions of what you want in future versions</a:t>
            </a:r>
            <a:endParaRPr lang="en-US" sz="2448" dirty="0">
              <a:latin typeface="+mn-lt"/>
            </a:endParaRPr>
          </a:p>
          <a:p>
            <a:pPr>
              <a:spcBef>
                <a:spcPts val="600"/>
              </a:spcBef>
              <a:spcAft>
                <a:spcPts val="600"/>
              </a:spcAft>
            </a:pPr>
            <a:endParaRPr lang="en-US" sz="2448" dirty="0">
              <a:latin typeface="+mn-lt"/>
              <a:hlinkClick r:id="rId7"/>
            </a:endParaRPr>
          </a:p>
          <a:p>
            <a:pPr>
              <a:spcBef>
                <a:spcPts val="600"/>
              </a:spcBef>
              <a:spcAft>
                <a:spcPts val="600"/>
              </a:spcAft>
            </a:pPr>
            <a:r>
              <a:rPr lang="en-US" sz="2448" dirty="0">
                <a:latin typeface="+mn-lt"/>
                <a:hlinkClick r:id="rId8"/>
              </a:rPr>
              <a:t>http://officespdev.uservoice.com/</a:t>
            </a:r>
            <a:r>
              <a:rPr lang="en-US" sz="2448" dirty="0">
                <a:latin typeface="+mn-lt"/>
              </a:rPr>
              <a:t> </a:t>
            </a:r>
            <a:endParaRPr lang="en-US" sz="2000" dirty="0"/>
          </a:p>
          <a:p>
            <a:pPr>
              <a:spcBef>
                <a:spcPts val="600"/>
              </a:spcBef>
              <a:spcAft>
                <a:spcPts val="600"/>
              </a:spcAft>
            </a:pPr>
            <a:endParaRPr lang="en-US" sz="3672" dirty="0"/>
          </a:p>
          <a:p>
            <a:pPr>
              <a:spcBef>
                <a:spcPts val="600"/>
              </a:spcBef>
              <a:spcAft>
                <a:spcPts val="600"/>
              </a:spcAft>
            </a:pPr>
            <a:endParaRPr lang="en-US" sz="3672"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094" y="1908163"/>
            <a:ext cx="956857" cy="920053"/>
          </a:xfrm>
          <a:prstGeom prst="rect">
            <a:avLst/>
          </a:prstGeom>
        </p:spPr>
      </p:pic>
    </p:spTree>
    <p:extLst>
      <p:ext uri="{BB962C8B-B14F-4D97-AF65-F5344CB8AC3E}">
        <p14:creationId xmlns:p14="http://schemas.microsoft.com/office/powerpoint/2010/main" val="26429308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4027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914363">
              <a:lnSpc>
                <a:spcPct val="100000"/>
              </a:lnSpc>
              <a:spcBef>
                <a:spcPts val="0"/>
              </a:spcBef>
              <a:defRPr/>
            </a:pPr>
            <a:r>
              <a:rPr lang="en-US" sz="5400" dirty="0"/>
              <a:t>Getting started with Mobile development with Office 365</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Native Development</a:t>
            </a:r>
          </a:p>
          <a:p>
            <a:r>
              <a:rPr lang="en-US" dirty="0" smtClean="0"/>
              <a:t>Multi-Platforms Development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8776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a:t>
            </a:r>
            <a:endParaRPr lang="en-US" dirty="0"/>
          </a:p>
        </p:txBody>
      </p:sp>
      <p:sp>
        <p:nvSpPr>
          <p:cNvPr id="3" name="Subtitle 2"/>
          <p:cNvSpPr>
            <a:spLocks noGrp="1"/>
          </p:cNvSpPr>
          <p:nvPr>
            <p:ph type="subTitle" idx="1"/>
          </p:nvPr>
        </p:nvSpPr>
        <p:spPr/>
        <p:txBody>
          <a:bodyPr/>
          <a:lstStyle/>
          <a:p>
            <a:r>
              <a:rPr lang="en-US" sz="2800" dirty="0"/>
              <a:t>Getting started with Mobile development with Office 365</a:t>
            </a:r>
            <a:endParaRPr lang="en-US" dirty="0"/>
          </a:p>
        </p:txBody>
      </p:sp>
    </p:spTree>
    <p:extLst>
      <p:ext uri="{BB962C8B-B14F-4D97-AF65-F5344CB8AC3E}">
        <p14:creationId xmlns:p14="http://schemas.microsoft.com/office/powerpoint/2010/main" val="3939247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75006" y="912082"/>
            <a:ext cx="11532712" cy="204221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1832" fontAlgn="base">
              <a:spcBef>
                <a:spcPct val="0"/>
              </a:spcBef>
              <a:spcAft>
                <a:spcPct val="0"/>
              </a:spcAft>
            </a:pPr>
            <a:endParaRPr lang="en-US" sz="1799"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099" y="1301513"/>
            <a:ext cx="3864619" cy="1585213"/>
          </a:xfrm>
          <a:prstGeom prst="rect">
            <a:avLst/>
          </a:prstGeom>
        </p:spPr>
      </p:pic>
      <p:sp>
        <p:nvSpPr>
          <p:cNvPr id="9" name="Title 8"/>
          <p:cNvSpPr>
            <a:spLocks noGrp="1"/>
          </p:cNvSpPr>
          <p:nvPr>
            <p:ph type="title"/>
          </p:nvPr>
        </p:nvSpPr>
        <p:spPr>
          <a:xfrm>
            <a:off x="300837" y="-1531"/>
            <a:ext cx="11884782" cy="917336"/>
          </a:xfrm>
        </p:spPr>
        <p:txBody>
          <a:bodyPr/>
          <a:lstStyle/>
          <a:p>
            <a:r>
              <a:rPr lang="en-US" dirty="0" smtClean="0"/>
              <a:t>Vision</a:t>
            </a:r>
            <a:endParaRPr lang="en-US" dirty="0"/>
          </a:p>
        </p:txBody>
      </p:sp>
      <p:grpSp>
        <p:nvGrpSpPr>
          <p:cNvPr id="357" name="Group 356"/>
          <p:cNvGrpSpPr/>
          <p:nvPr/>
        </p:nvGrpSpPr>
        <p:grpSpPr>
          <a:xfrm>
            <a:off x="294485" y="1196040"/>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1" rIns="91403" bIns="45701" numCol="1" anchor="t" anchorCtr="0" compatLnSpc="1">
                <a:prstTxWarp prst="textNoShape">
                  <a:avLst/>
                </a:prstTxWarp>
                <a:noAutofit/>
              </a:bodyPr>
              <a:lstStyle/>
              <a:p>
                <a:pPr defTabSz="932283"/>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4" y="2091305"/>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516" name="Rectangle 515"/>
          <p:cNvSpPr/>
          <p:nvPr/>
        </p:nvSpPr>
        <p:spPr bwMode="auto">
          <a:xfrm>
            <a:off x="469905"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4"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4" y="5375195"/>
            <a:ext cx="1055478"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35" name="Group 32"/>
          <p:cNvGrpSpPr>
            <a:grpSpLocks noChangeAspect="1"/>
          </p:cNvGrpSpPr>
          <p:nvPr/>
        </p:nvGrpSpPr>
        <p:grpSpPr bwMode="auto">
          <a:xfrm>
            <a:off x="685934" y="5676063"/>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55" name="Group 554"/>
          <p:cNvGrpSpPr/>
          <p:nvPr/>
        </p:nvGrpSpPr>
        <p:grpSpPr>
          <a:xfrm>
            <a:off x="2343883"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3" y="4560180"/>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59" name="Group 558"/>
          <p:cNvGrpSpPr/>
          <p:nvPr/>
        </p:nvGrpSpPr>
        <p:grpSpPr>
          <a:xfrm>
            <a:off x="691003" y="5032270"/>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283">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6" y="6155008"/>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5" name="Freeform 35"/>
          <p:cNvSpPr>
            <a:spLocks noChangeAspect="1" noEditPoints="1"/>
          </p:cNvSpPr>
          <p:nvPr/>
        </p:nvSpPr>
        <p:spPr bwMode="auto">
          <a:xfrm>
            <a:off x="2343883" y="4070677"/>
            <a:ext cx="1321246"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76" name="Group 53"/>
          <p:cNvGrpSpPr>
            <a:grpSpLocks noChangeAspect="1"/>
          </p:cNvGrpSpPr>
          <p:nvPr/>
        </p:nvGrpSpPr>
        <p:grpSpPr bwMode="auto">
          <a:xfrm>
            <a:off x="2343883" y="4515576"/>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11" name="Freeform 33"/>
          <p:cNvSpPr>
            <a:spLocks noChangeAspect="1" noEditPoints="1"/>
          </p:cNvSpPr>
          <p:nvPr/>
        </p:nvSpPr>
        <p:spPr bwMode="auto">
          <a:xfrm>
            <a:off x="2343883" y="5802095"/>
            <a:ext cx="837158" cy="34704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5"/>
            <a:ext cx="3807922" cy="2831383"/>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290"/>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sp>
        <p:nvSpPr>
          <p:cNvPr id="658" name="Rectangle 657"/>
          <p:cNvSpPr/>
          <p:nvPr/>
        </p:nvSpPr>
        <p:spPr bwMode="auto">
          <a:xfrm>
            <a:off x="8169036"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1"/>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500" y="4934894"/>
            <a:ext cx="966411" cy="258900"/>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7"/>
            <a:ext cx="324509" cy="4117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9066728" y="4854758"/>
            <a:ext cx="407270" cy="409011"/>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24003" y="5652215"/>
            <a:ext cx="1019896"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4"/>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5" y="4115618"/>
            <a:ext cx="484844" cy="455870"/>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3"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4" y="4133642"/>
            <a:ext cx="694718" cy="426538"/>
          </a:xfrm>
          <a:prstGeom prst="rect">
            <a:avLst/>
          </a:prstGeom>
        </p:spPr>
      </p:pic>
      <p:grpSp>
        <p:nvGrpSpPr>
          <p:cNvPr id="692" name="Group 691"/>
          <p:cNvGrpSpPr>
            <a:grpSpLocks noChangeAspect="1"/>
          </p:cNvGrpSpPr>
          <p:nvPr/>
        </p:nvGrpSpPr>
        <p:grpSpPr>
          <a:xfrm>
            <a:off x="8497332" y="4745329"/>
            <a:ext cx="401514" cy="56669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Tree>
    <p:extLst>
      <p:ext uri="{BB962C8B-B14F-4D97-AF65-F5344CB8AC3E}">
        <p14:creationId xmlns:p14="http://schemas.microsoft.com/office/powerpoint/2010/main" val="97664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Azure AD OAuth in Office 365</a:t>
            </a:r>
          </a:p>
        </p:txBody>
      </p:sp>
      <p:sp>
        <p:nvSpPr>
          <p:cNvPr id="4" name="Text Placeholder 3"/>
          <p:cNvSpPr>
            <a:spLocks noGrp="1"/>
          </p:cNvSpPr>
          <p:nvPr>
            <p:ph type="body" sz="quarter" idx="11"/>
          </p:nvPr>
        </p:nvSpPr>
        <p:spPr/>
        <p:txBody>
          <a:bodyPr/>
          <a:lstStyle/>
          <a:p>
            <a:r>
              <a:rPr lang="en-US" dirty="0"/>
              <a:t>Single authentication flow</a:t>
            </a:r>
          </a:p>
          <a:p>
            <a:pPr lvl="1"/>
            <a:r>
              <a:rPr lang="en-US" dirty="0"/>
              <a:t>Across all Office 365 services</a:t>
            </a:r>
          </a:p>
          <a:p>
            <a:pPr lvl="1"/>
            <a:r>
              <a:rPr lang="en-US" dirty="0" smtClean="0"/>
              <a:t>“Native” apps </a:t>
            </a:r>
            <a:r>
              <a:rPr lang="en-US" dirty="0"/>
              <a:t>and web sites</a:t>
            </a:r>
          </a:p>
          <a:p>
            <a:pPr lvl="1"/>
            <a:r>
              <a:rPr lang="en-US" dirty="0"/>
              <a:t>Admin and end-user consent</a:t>
            </a:r>
          </a:p>
          <a:p>
            <a:r>
              <a:rPr lang="en-US" dirty="0"/>
              <a:t>Secure protocol</a:t>
            </a:r>
          </a:p>
          <a:p>
            <a:pPr lvl="1"/>
            <a:r>
              <a:rPr lang="en-US" dirty="0"/>
              <a:t>OAuth </a:t>
            </a:r>
            <a:r>
              <a:rPr lang="en-US" dirty="0" smtClean="0"/>
              <a:t>2.0 (no </a:t>
            </a:r>
            <a:r>
              <a:rPr lang="en-US" dirty="0"/>
              <a:t>capturing user </a:t>
            </a:r>
            <a:r>
              <a:rPr lang="en-US" dirty="0" smtClean="0"/>
              <a:t>credentials)</a:t>
            </a:r>
            <a:endParaRPr lang="en-US" dirty="0"/>
          </a:p>
          <a:p>
            <a:pPr lvl="1"/>
            <a:r>
              <a:rPr lang="en-US" dirty="0"/>
              <a:t>Fine-grained access scopes</a:t>
            </a:r>
          </a:p>
          <a:p>
            <a:pPr lvl="1"/>
            <a:r>
              <a:rPr lang="en-US" dirty="0"/>
              <a:t>Supports MFA and federated user sign-in</a:t>
            </a:r>
          </a:p>
          <a:p>
            <a:pPr lvl="1"/>
            <a:r>
              <a:rPr lang="en-US" dirty="0"/>
              <a:t>Long-term access through refresh </a:t>
            </a:r>
            <a:r>
              <a:rPr lang="en-US" dirty="0" smtClean="0"/>
              <a:t>tokens</a:t>
            </a:r>
          </a:p>
          <a:p>
            <a:r>
              <a:rPr lang="en-US" dirty="0"/>
              <a:t>Unique Considerations of “Native” Azure Apps</a:t>
            </a:r>
          </a:p>
          <a:p>
            <a:pPr lvl="1"/>
            <a:r>
              <a:rPr lang="en-US" dirty="0"/>
              <a:t>Inherently multi-tenant</a:t>
            </a:r>
          </a:p>
          <a:p>
            <a:pPr lvl="1"/>
            <a:r>
              <a:rPr lang="en-US" dirty="0"/>
              <a:t>No client/app secret (think about distribution)</a:t>
            </a:r>
          </a:p>
          <a:p>
            <a:pPr lvl="1"/>
            <a:r>
              <a:rPr lang="en-US" dirty="0"/>
              <a:t>Leverage a web authentication </a:t>
            </a:r>
            <a:r>
              <a:rPr lang="en-US" dirty="0" smtClean="0"/>
              <a:t>window/broker </a:t>
            </a:r>
            <a:r>
              <a:rPr lang="en-US" dirty="0"/>
              <a:t>(via ADAL)</a:t>
            </a:r>
          </a:p>
          <a:p>
            <a:pPr lvl="1"/>
            <a:r>
              <a:rPr lang="en-US" dirty="0" smtClean="0"/>
              <a:t>No </a:t>
            </a:r>
            <a:r>
              <a:rPr lang="en-US" dirty="0"/>
              <a:t>application-only permissions (can go through proxy service</a:t>
            </a:r>
            <a:r>
              <a:rPr lang="en-US" dirty="0" smtClean="0"/>
              <a:t>)</a:t>
            </a:r>
            <a:endParaRPr lang="en-US" dirty="0"/>
          </a:p>
        </p:txBody>
      </p:sp>
      <p:pic>
        <p:nvPicPr>
          <p:cNvPr id="6" name="Picture 11"/>
          <p:cNvPicPr>
            <a:picLocks noChangeAspect="1"/>
          </p:cNvPicPr>
          <p:nvPr/>
        </p:nvPicPr>
        <p:blipFill rotWithShape="1">
          <a:blip r:embed="rId2"/>
          <a:srcRect l="37512" r="2532" b="21991"/>
          <a:stretch/>
        </p:blipFill>
        <p:spPr>
          <a:xfrm>
            <a:off x="8580437" y="982662"/>
            <a:ext cx="3166532" cy="3733800"/>
          </a:xfrm>
          <a:prstGeom prst="rect">
            <a:avLst/>
          </a:prstGeom>
          <a:ln w="3175">
            <a:solidFill>
              <a:schemeClr val="tx1"/>
            </a:solidFill>
          </a:ln>
        </p:spPr>
      </p:pic>
    </p:spTree>
    <p:extLst>
      <p:ext uri="{BB962C8B-B14F-4D97-AF65-F5344CB8AC3E}">
        <p14:creationId xmlns:p14="http://schemas.microsoft.com/office/powerpoint/2010/main" val="27681890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219825" y="0"/>
            <a:ext cx="6216650" cy="6992588"/>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a:xfrm>
            <a:off x="274640" y="1241106"/>
            <a:ext cx="5486399" cy="2012602"/>
          </a:xfrm>
        </p:spPr>
        <p:txBody>
          <a:bodyPr/>
          <a:lstStyle/>
          <a:p>
            <a:r>
              <a:rPr lang="en-US" dirty="0">
                <a:gradFill>
                  <a:gsLst>
                    <a:gs pos="1250">
                      <a:schemeClr val="tx2"/>
                    </a:gs>
                    <a:gs pos="100000">
                      <a:schemeClr val="tx2"/>
                    </a:gs>
                  </a:gsLst>
                  <a:lin ang="5400000" scaled="0"/>
                </a:gradFill>
              </a:rPr>
              <a:t>Native Mobile Apps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99" y="2891455"/>
            <a:ext cx="4010025" cy="1209675"/>
          </a:xfrm>
          <a:prstGeom prst="rect">
            <a:avLst/>
          </a:prstGeom>
        </p:spPr>
      </p:pic>
    </p:spTree>
    <p:extLst>
      <p:ext uri="{BB962C8B-B14F-4D97-AF65-F5344CB8AC3E}">
        <p14:creationId xmlns:p14="http://schemas.microsoft.com/office/powerpoint/2010/main" val="142817869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Universal Windows Apps</a:t>
            </a:r>
            <a:endParaRPr lang="en-US" dirty="0"/>
          </a:p>
        </p:txBody>
      </p:sp>
      <p:sp>
        <p:nvSpPr>
          <p:cNvPr id="3" name="Text Placeholder 2"/>
          <p:cNvSpPr>
            <a:spLocks noGrp="1"/>
          </p:cNvSpPr>
          <p:nvPr>
            <p:ph type="body" sz="quarter" idx="10"/>
          </p:nvPr>
        </p:nvSpPr>
        <p:spPr>
          <a:xfrm>
            <a:off x="274638" y="1212850"/>
            <a:ext cx="8229598" cy="5139869"/>
          </a:xfrm>
          <a:prstGeom prst="rect">
            <a:avLst/>
          </a:prstGeom>
        </p:spPr>
        <p:txBody>
          <a:bodyPr/>
          <a:lstStyle/>
          <a:p>
            <a:r>
              <a:rPr lang="en-US" dirty="0" smtClean="0"/>
              <a:t>About</a:t>
            </a:r>
          </a:p>
          <a:p>
            <a:pPr lvl="1"/>
            <a:r>
              <a:rPr lang="en-US" dirty="0" smtClean="0"/>
              <a:t>Build application that runs across Windows Phones, tablets and PCs</a:t>
            </a:r>
          </a:p>
          <a:p>
            <a:pPr lvl="1"/>
            <a:r>
              <a:rPr lang="en-US" dirty="0" smtClean="0"/>
              <a:t>Windows 10 realizes the convergence of Phone and PC</a:t>
            </a:r>
          </a:p>
          <a:p>
            <a:r>
              <a:rPr lang="en-US" dirty="0" smtClean="0"/>
              <a:t>Development</a:t>
            </a:r>
          </a:p>
          <a:p>
            <a:pPr lvl="1"/>
            <a:r>
              <a:rPr lang="en-US" b="1" dirty="0" smtClean="0"/>
              <a:t>IDE</a:t>
            </a:r>
            <a:r>
              <a:rPr lang="en-US" dirty="0" smtClean="0"/>
              <a:t>: Visual Studio 2015 w/ Windows SDK for Windows 10</a:t>
            </a:r>
          </a:p>
          <a:p>
            <a:pPr lvl="1"/>
            <a:r>
              <a:rPr lang="en-US" b="1" dirty="0" smtClean="0"/>
              <a:t>App Registration</a:t>
            </a:r>
            <a:r>
              <a:rPr lang="en-US" dirty="0" smtClean="0"/>
              <a:t>: Add Connected Service Wizard</a:t>
            </a:r>
          </a:p>
          <a:p>
            <a:pPr lvl="1"/>
            <a:r>
              <a:rPr lang="en-US" b="1" dirty="0" smtClean="0"/>
              <a:t>SDK Integration</a:t>
            </a:r>
            <a:r>
              <a:rPr lang="en-US" dirty="0" smtClean="0"/>
              <a:t>: Add Connected Service Wizard</a:t>
            </a:r>
          </a:p>
          <a:p>
            <a:r>
              <a:rPr lang="en-US" dirty="0" smtClean="0"/>
              <a:t>When to use</a:t>
            </a:r>
          </a:p>
          <a:p>
            <a:pPr lvl="1"/>
            <a:r>
              <a:rPr lang="en-US" dirty="0" smtClean="0"/>
              <a:t>Target device footprint is exclusively Windows</a:t>
            </a:r>
          </a:p>
          <a:p>
            <a:pPr lvl="1"/>
            <a:r>
              <a:rPr lang="en-US" dirty="0" smtClean="0"/>
              <a:t>Application needs unique device-specific capabilities (ex: Cortana)</a:t>
            </a:r>
          </a:p>
          <a:p>
            <a:pPr lvl="1"/>
            <a:r>
              <a:rPr lang="en-US" dirty="0" smtClean="0"/>
              <a:t>Complex/Advanced user experience or visualizations</a:t>
            </a:r>
          </a:p>
          <a:p>
            <a:pPr lvl="1"/>
            <a:r>
              <a:rPr lang="en-US" dirty="0" smtClean="0"/>
              <a:t>Applications with strict enterprise requirements</a:t>
            </a:r>
            <a:endParaRPr lang="en-US"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367"/>
          <a:stretch/>
        </p:blipFill>
        <p:spPr bwMode="auto">
          <a:xfrm>
            <a:off x="8864534" y="2586532"/>
            <a:ext cx="3211643"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029545"/>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8.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2C87EC-C796-48CF-A1ED-51EC3C3FFFA2}">
  <ds:schemaRefs>
    <ds:schemaRef ds:uri="http://schemas.microsoft.com/office/2006/metadata/propertie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5fad15d0-477e-40da-a20d-40d4ca777cbd"/>
    <ds:schemaRef ds:uri="http://purl.org/dc/terms/"/>
  </ds:schemaRefs>
</ds:datastoreItem>
</file>

<file path=customXml/itemProps3.xml><?xml version="1.0" encoding="utf-8"?>
<ds:datastoreItem xmlns:ds="http://schemas.openxmlformats.org/officeDocument/2006/customXml" ds:itemID="{1B6D018A-B68C-4382-B334-319055AF86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3426</Words>
  <Application>Microsoft Office PowerPoint</Application>
  <PresentationFormat>Custom</PresentationFormat>
  <Paragraphs>294</Paragraphs>
  <Slides>29</Slides>
  <Notes>20</Notes>
  <HiddenSlides>1</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29</vt:i4>
      </vt:variant>
    </vt:vector>
  </HeadingPairs>
  <TitlesOfParts>
    <vt:vector size="45"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TechEd 2014 Dk Blue</vt:lpstr>
      <vt:lpstr>1_Metro Presentation</vt:lpstr>
      <vt:lpstr>2_Metro Presentation</vt:lpstr>
      <vt:lpstr>1_TEE14 Speaker PPT Template</vt:lpstr>
      <vt:lpstr>TEE14 Speaker PPT Template</vt:lpstr>
      <vt:lpstr>3_Metro Presentation</vt:lpstr>
      <vt:lpstr>2_TEE14 Speaker PPT Template</vt:lpstr>
      <vt:lpstr>Office 365 Development</vt:lpstr>
      <vt:lpstr>Course Agenda</vt:lpstr>
      <vt:lpstr>Getting started with Mobile development with Office 365</vt:lpstr>
      <vt:lpstr>Agenda </vt:lpstr>
      <vt:lpstr>Intro</vt:lpstr>
      <vt:lpstr>Vision</vt:lpstr>
      <vt:lpstr>Azure AD OAuth in Office 365</vt:lpstr>
      <vt:lpstr>Native Mobile Apps</vt:lpstr>
      <vt:lpstr>Universal Windows Apps</vt:lpstr>
      <vt:lpstr>Universal Windows Apps</vt:lpstr>
      <vt:lpstr>PowerPoint Presentation</vt:lpstr>
      <vt:lpstr>Android</vt:lpstr>
      <vt:lpstr>Android</vt:lpstr>
      <vt:lpstr>PowerPoint Presentation</vt:lpstr>
      <vt:lpstr>iOS</vt:lpstr>
      <vt:lpstr>iOS</vt:lpstr>
      <vt:lpstr>PowerPoint Presentation</vt:lpstr>
      <vt:lpstr>Cross-Platform Mobile Apps</vt:lpstr>
      <vt:lpstr>Apache Cordova</vt:lpstr>
      <vt:lpstr>Apache Cordova</vt:lpstr>
      <vt:lpstr>PowerPoint Presentation</vt:lpstr>
      <vt:lpstr>Xamarin</vt:lpstr>
      <vt:lpstr>Xamarin</vt:lpstr>
      <vt:lpstr>PowerPoint Presentation</vt:lpstr>
      <vt:lpstr>Mobile Platform Decision Tree</vt:lpstr>
      <vt:lpstr>Summary </vt:lpstr>
      <vt:lpstr>PowerPoint Presentation</vt:lpstr>
      <vt:lpstr>Feedback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2015-10-06T02:12:20Z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300x161x1</vt:lpwstr>
  </property>
</Properties>
</file>